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6"/>
  </p:notesMasterIdLst>
  <p:handoutMasterIdLst>
    <p:handoutMasterId r:id="rId67"/>
  </p:handoutMasterIdLst>
  <p:sldIdLst>
    <p:sldId id="266" r:id="rId2"/>
    <p:sldId id="318" r:id="rId3"/>
    <p:sldId id="270" r:id="rId4"/>
    <p:sldId id="336" r:id="rId5"/>
    <p:sldId id="272" r:id="rId6"/>
    <p:sldId id="273" r:id="rId7"/>
    <p:sldId id="276" r:id="rId8"/>
    <p:sldId id="277" r:id="rId9"/>
    <p:sldId id="284" r:id="rId10"/>
    <p:sldId id="285" r:id="rId11"/>
    <p:sldId id="333" r:id="rId12"/>
    <p:sldId id="334" r:id="rId13"/>
    <p:sldId id="335" r:id="rId14"/>
    <p:sldId id="320" r:id="rId15"/>
    <p:sldId id="322" r:id="rId16"/>
    <p:sldId id="323" r:id="rId17"/>
    <p:sldId id="337" r:id="rId18"/>
    <p:sldId id="338" r:id="rId19"/>
    <p:sldId id="339" r:id="rId20"/>
    <p:sldId id="340" r:id="rId21"/>
    <p:sldId id="341" r:id="rId22"/>
    <p:sldId id="324" r:id="rId23"/>
    <p:sldId id="325" r:id="rId24"/>
    <p:sldId id="326" r:id="rId25"/>
    <p:sldId id="327" r:id="rId26"/>
    <p:sldId id="328" r:id="rId27"/>
    <p:sldId id="329" r:id="rId28"/>
    <p:sldId id="330" r:id="rId29"/>
    <p:sldId id="331" r:id="rId30"/>
    <p:sldId id="332" r:id="rId31"/>
    <p:sldId id="308" r:id="rId32"/>
    <p:sldId id="309" r:id="rId33"/>
    <p:sldId id="268" r:id="rId34"/>
    <p:sldId id="286" r:id="rId35"/>
    <p:sldId id="311" r:id="rId36"/>
    <p:sldId id="312" r:id="rId37"/>
    <p:sldId id="313" r:id="rId38"/>
    <p:sldId id="315" r:id="rId39"/>
    <p:sldId id="288" r:id="rId40"/>
    <p:sldId id="310" r:id="rId41"/>
    <p:sldId id="287" r:id="rId42"/>
    <p:sldId id="289" r:id="rId43"/>
    <p:sldId id="291" r:id="rId44"/>
    <p:sldId id="292" r:id="rId45"/>
    <p:sldId id="293" r:id="rId46"/>
    <p:sldId id="294" r:id="rId47"/>
    <p:sldId id="295" r:id="rId48"/>
    <p:sldId id="296" r:id="rId49"/>
    <p:sldId id="297" r:id="rId50"/>
    <p:sldId id="298" r:id="rId51"/>
    <p:sldId id="299" r:id="rId52"/>
    <p:sldId id="300" r:id="rId53"/>
    <p:sldId id="301" r:id="rId54"/>
    <p:sldId id="303" r:id="rId55"/>
    <p:sldId id="305" r:id="rId56"/>
    <p:sldId id="304" r:id="rId57"/>
    <p:sldId id="302" r:id="rId58"/>
    <p:sldId id="321" r:id="rId59"/>
    <p:sldId id="306" r:id="rId60"/>
    <p:sldId id="307" r:id="rId61"/>
    <p:sldId id="283" r:id="rId62"/>
    <p:sldId id="319" r:id="rId63"/>
    <p:sldId id="316" r:id="rId64"/>
    <p:sldId id="317" r:id="rId6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37" autoAdjust="0"/>
  </p:normalViewPr>
  <p:slideViewPr>
    <p:cSldViewPr snapToGrid="0" snapToObjects="1">
      <p:cViewPr>
        <p:scale>
          <a:sx n="100" d="100"/>
          <a:sy n="100" d="100"/>
        </p:scale>
        <p:origin x="-440"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A97C6C-DFE9-2F40-9B92-E9FF866AE592}" type="datetimeFigureOut">
              <a:rPr kumimoji="1" lang="ja-JP" altLang="en-US" smtClean="0"/>
              <a:t>17/07/06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950BEA-7516-5042-AC6D-AE2B71BE5706}" type="slidenum">
              <a:rPr kumimoji="1" lang="ja-JP" altLang="en-US" smtClean="0"/>
              <a:t>‹#›</a:t>
            </a:fld>
            <a:endParaRPr kumimoji="1" lang="ja-JP" altLang="en-US"/>
          </a:p>
        </p:txBody>
      </p:sp>
    </p:spTree>
    <p:extLst>
      <p:ext uri="{BB962C8B-B14F-4D97-AF65-F5344CB8AC3E}">
        <p14:creationId xmlns:p14="http://schemas.microsoft.com/office/powerpoint/2010/main" val="903507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0E43A-56FF-8246-80E4-E5BA89C75BFD}" type="datetimeFigureOut">
              <a:rPr kumimoji="1" lang="ja-JP" altLang="en-US" smtClean="0"/>
              <a:t>17/07/06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BB552-986E-474D-B563-C60C9705058A}" type="slidenum">
              <a:rPr kumimoji="1" lang="ja-JP" altLang="en-US" smtClean="0"/>
              <a:t>‹#›</a:t>
            </a:fld>
            <a:endParaRPr kumimoji="1" lang="ja-JP" altLang="en-US"/>
          </a:p>
        </p:txBody>
      </p:sp>
    </p:spTree>
    <p:extLst>
      <p:ext uri="{BB962C8B-B14F-4D97-AF65-F5344CB8AC3E}">
        <p14:creationId xmlns:p14="http://schemas.microsoft.com/office/powerpoint/2010/main" val="32421262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8BB552-986E-474D-B563-C60C9705058A}" type="slidenum">
              <a:rPr kumimoji="1" lang="ja-JP" altLang="en-US" smtClean="0"/>
              <a:t>51</a:t>
            </a:fld>
            <a:endParaRPr kumimoji="1" lang="ja-JP" altLang="en-US"/>
          </a:p>
        </p:txBody>
      </p:sp>
    </p:spTree>
    <p:extLst>
      <p:ext uri="{BB962C8B-B14F-4D97-AF65-F5344CB8AC3E}">
        <p14:creationId xmlns:p14="http://schemas.microsoft.com/office/powerpoint/2010/main" val="113677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E7ABB90-D42A-7B41-8477-C0763533DF00}" type="datetime1">
              <a:rPr kumimoji="1" lang="ja-JP" altLang="en-US" smtClean="0"/>
              <a:t>17/07/06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85E70F-0598-F747-837F-05FA53FE69DB}" type="slidenum">
              <a:rPr kumimoji="1" lang="ja-JP" altLang="en-US" smtClean="0"/>
              <a:t>‹#›</a:t>
            </a:fld>
            <a:endParaRPr kumimoji="1" lang="ja-JP" altLang="en-US"/>
          </a:p>
        </p:txBody>
      </p:sp>
    </p:spTree>
    <p:extLst>
      <p:ext uri="{BB962C8B-B14F-4D97-AF65-F5344CB8AC3E}">
        <p14:creationId xmlns:p14="http://schemas.microsoft.com/office/powerpoint/2010/main" val="163967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F8353B-44CD-DD45-98CC-A311DD93CAA9}" type="datetime1">
              <a:rPr kumimoji="1" lang="ja-JP" altLang="en-US" smtClean="0"/>
              <a:t>17/07/06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85E70F-0598-F747-837F-05FA53FE69DB}" type="slidenum">
              <a:rPr kumimoji="1" lang="ja-JP" altLang="en-US" smtClean="0"/>
              <a:t>‹#›</a:t>
            </a:fld>
            <a:endParaRPr kumimoji="1" lang="ja-JP" altLang="en-US"/>
          </a:p>
        </p:txBody>
      </p:sp>
    </p:spTree>
    <p:extLst>
      <p:ext uri="{BB962C8B-B14F-4D97-AF65-F5344CB8AC3E}">
        <p14:creationId xmlns:p14="http://schemas.microsoft.com/office/powerpoint/2010/main" val="299105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2B71D20-C1FB-674C-89CF-8E4BAC96E762}" type="datetime1">
              <a:rPr kumimoji="1" lang="ja-JP" altLang="en-US" smtClean="0"/>
              <a:t>17/07/06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85E70F-0598-F747-837F-05FA53FE69DB}" type="slidenum">
              <a:rPr kumimoji="1" lang="ja-JP" altLang="en-US" smtClean="0"/>
              <a:t>‹#›</a:t>
            </a:fld>
            <a:endParaRPr kumimoji="1" lang="ja-JP" altLang="en-US"/>
          </a:p>
        </p:txBody>
      </p:sp>
    </p:spTree>
    <p:extLst>
      <p:ext uri="{BB962C8B-B14F-4D97-AF65-F5344CB8AC3E}">
        <p14:creationId xmlns:p14="http://schemas.microsoft.com/office/powerpoint/2010/main" val="136250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70F9C5-A258-A843-A304-9DEFD7C104A8}" type="datetime1">
              <a:rPr kumimoji="1" lang="ja-JP" altLang="en-US" smtClean="0"/>
              <a:t>17/07/06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85E70F-0598-F747-837F-05FA53FE69DB}" type="slidenum">
              <a:rPr kumimoji="1" lang="ja-JP" altLang="en-US" smtClean="0"/>
              <a:t>‹#›</a:t>
            </a:fld>
            <a:endParaRPr kumimoji="1" lang="ja-JP" altLang="en-US"/>
          </a:p>
        </p:txBody>
      </p:sp>
    </p:spTree>
    <p:extLst>
      <p:ext uri="{BB962C8B-B14F-4D97-AF65-F5344CB8AC3E}">
        <p14:creationId xmlns:p14="http://schemas.microsoft.com/office/powerpoint/2010/main" val="282627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CC7BDC7-080E-3C42-B0F8-5FAA4577DA33}" type="datetime1">
              <a:rPr kumimoji="1" lang="ja-JP" altLang="en-US" smtClean="0"/>
              <a:t>17/07/06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85E70F-0598-F747-837F-05FA53FE69DB}" type="slidenum">
              <a:rPr kumimoji="1" lang="ja-JP" altLang="en-US" smtClean="0"/>
              <a:t>‹#›</a:t>
            </a:fld>
            <a:endParaRPr kumimoji="1" lang="ja-JP" altLang="en-US"/>
          </a:p>
        </p:txBody>
      </p:sp>
    </p:spTree>
    <p:extLst>
      <p:ext uri="{BB962C8B-B14F-4D97-AF65-F5344CB8AC3E}">
        <p14:creationId xmlns:p14="http://schemas.microsoft.com/office/powerpoint/2010/main" val="76276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7ABA773-1FE6-D14E-B02D-0F17BBF82901}" type="datetime1">
              <a:rPr kumimoji="1" lang="ja-JP" altLang="en-US" smtClean="0"/>
              <a:t>17/07/06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485E70F-0598-F747-837F-05FA53FE69DB}" type="slidenum">
              <a:rPr kumimoji="1" lang="ja-JP" altLang="en-US" smtClean="0"/>
              <a:t>‹#›</a:t>
            </a:fld>
            <a:endParaRPr kumimoji="1" lang="ja-JP" altLang="en-US"/>
          </a:p>
        </p:txBody>
      </p:sp>
    </p:spTree>
    <p:extLst>
      <p:ext uri="{BB962C8B-B14F-4D97-AF65-F5344CB8AC3E}">
        <p14:creationId xmlns:p14="http://schemas.microsoft.com/office/powerpoint/2010/main" val="303159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6B50C94-CA51-784A-826A-FC26CD7CA63F}" type="datetime1">
              <a:rPr kumimoji="1" lang="ja-JP" altLang="en-US" smtClean="0"/>
              <a:t>17/07/06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485E70F-0598-F747-837F-05FA53FE69DB}" type="slidenum">
              <a:rPr kumimoji="1" lang="ja-JP" altLang="en-US" smtClean="0"/>
              <a:t>‹#›</a:t>
            </a:fld>
            <a:endParaRPr kumimoji="1" lang="ja-JP" altLang="en-US"/>
          </a:p>
        </p:txBody>
      </p:sp>
    </p:spTree>
    <p:extLst>
      <p:ext uri="{BB962C8B-B14F-4D97-AF65-F5344CB8AC3E}">
        <p14:creationId xmlns:p14="http://schemas.microsoft.com/office/powerpoint/2010/main" val="303643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D807E3A-43B0-A24E-9D98-1B099638625C}" type="datetime1">
              <a:rPr kumimoji="1" lang="ja-JP" altLang="en-US" smtClean="0"/>
              <a:t>17/07/06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485E70F-0598-F747-837F-05FA53FE69DB}" type="slidenum">
              <a:rPr kumimoji="1" lang="ja-JP" altLang="en-US" smtClean="0"/>
              <a:t>‹#›</a:t>
            </a:fld>
            <a:endParaRPr kumimoji="1" lang="ja-JP" altLang="en-US"/>
          </a:p>
        </p:txBody>
      </p:sp>
    </p:spTree>
    <p:extLst>
      <p:ext uri="{BB962C8B-B14F-4D97-AF65-F5344CB8AC3E}">
        <p14:creationId xmlns:p14="http://schemas.microsoft.com/office/powerpoint/2010/main" val="245758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C80A8E-BBD8-0641-8C9C-01B0C037FEC1}" type="datetime1">
              <a:rPr kumimoji="1" lang="ja-JP" altLang="en-US" smtClean="0"/>
              <a:t>17/07/06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a:t>
            </a:fld>
            <a:endParaRPr kumimoji="1" lang="ja-JP" altLang="en-US"/>
          </a:p>
        </p:txBody>
      </p:sp>
    </p:spTree>
    <p:extLst>
      <p:ext uri="{BB962C8B-B14F-4D97-AF65-F5344CB8AC3E}">
        <p14:creationId xmlns:p14="http://schemas.microsoft.com/office/powerpoint/2010/main" val="246381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1325FFE-3540-104E-88CA-9121D7E57E32}" type="datetime1">
              <a:rPr kumimoji="1" lang="ja-JP" altLang="en-US" smtClean="0"/>
              <a:t>17/07/06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485E70F-0598-F747-837F-05FA53FE69DB}" type="slidenum">
              <a:rPr kumimoji="1" lang="ja-JP" altLang="en-US" smtClean="0"/>
              <a:t>‹#›</a:t>
            </a:fld>
            <a:endParaRPr kumimoji="1" lang="ja-JP" altLang="en-US"/>
          </a:p>
        </p:txBody>
      </p:sp>
    </p:spTree>
    <p:extLst>
      <p:ext uri="{BB962C8B-B14F-4D97-AF65-F5344CB8AC3E}">
        <p14:creationId xmlns:p14="http://schemas.microsoft.com/office/powerpoint/2010/main" val="94147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B9EAFF6-BC64-C742-B1D7-A1916276A774}" type="datetime1">
              <a:rPr kumimoji="1" lang="ja-JP" altLang="en-US" smtClean="0"/>
              <a:t>17/07/06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485E70F-0598-F747-837F-05FA53FE69DB}" type="slidenum">
              <a:rPr kumimoji="1" lang="ja-JP" altLang="en-US" smtClean="0"/>
              <a:t>‹#›</a:t>
            </a:fld>
            <a:endParaRPr kumimoji="1" lang="ja-JP" altLang="en-US"/>
          </a:p>
        </p:txBody>
      </p:sp>
    </p:spTree>
    <p:extLst>
      <p:ext uri="{BB962C8B-B14F-4D97-AF65-F5344CB8AC3E}">
        <p14:creationId xmlns:p14="http://schemas.microsoft.com/office/powerpoint/2010/main" val="33218368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B1BC3-E01E-F44A-981E-1DD707EBBEA5}" type="datetime1">
              <a:rPr kumimoji="1" lang="ja-JP" altLang="en-US" smtClean="0"/>
              <a:t>17/07/06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5E70F-0598-F747-837F-05FA53FE69DB}" type="slidenum">
              <a:rPr kumimoji="1" lang="ja-JP" altLang="en-US" smtClean="0"/>
              <a:t>‹#›</a:t>
            </a:fld>
            <a:endParaRPr kumimoji="1" lang="ja-JP" altLang="en-US"/>
          </a:p>
        </p:txBody>
      </p:sp>
    </p:spTree>
    <p:extLst>
      <p:ext uri="{BB962C8B-B14F-4D97-AF65-F5344CB8AC3E}">
        <p14:creationId xmlns:p14="http://schemas.microsoft.com/office/powerpoint/2010/main" val="3404295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goo.gl/EImg9K" TargetMode="External"/><Relationship Id="rId4" Type="http://schemas.openxmlformats.org/officeDocument/2006/relationships/hyperlink" Target="https://youtu.be/lj-6flmlmcM" TargetMode="External"/><Relationship Id="rId5" Type="http://schemas.openxmlformats.org/officeDocument/2006/relationships/hyperlink" Target="https://goo.gl/pkuC5L" TargetMode="External"/><Relationship Id="rId6" Type="http://schemas.openxmlformats.org/officeDocument/2006/relationships/hyperlink" Target="https://youtu.be/qMMJoNeNY2k" TargetMode="External"/><Relationship Id="rId7" Type="http://schemas.openxmlformats.org/officeDocument/2006/relationships/hyperlink" Target="https://youtu.be/9Mkij804dcM" TargetMode="External"/><Relationship Id="rId8" Type="http://schemas.openxmlformats.org/officeDocument/2006/relationships/hyperlink" Target="https://youtu.be/7vKd2fThOhs" TargetMode="External"/><Relationship Id="rId9" Type="http://schemas.openxmlformats.org/officeDocument/2006/relationships/hyperlink" Target="http://www.nihontogenpatsu.com/ns_chirashi" TargetMode="External"/><Relationship Id="rId10" Type="http://schemas.openxmlformats.org/officeDocument/2006/relationships/hyperlink" Target="https://youtu.be/U1Kc-8_infI" TargetMode="External"/><Relationship Id="rId1" Type="http://schemas.openxmlformats.org/officeDocument/2006/relationships/slideLayout" Target="../slideLayouts/slideLayout2.xml"/><Relationship Id="rId2" Type="http://schemas.openxmlformats.org/officeDocument/2006/relationships/hyperlink" Target="http://www.nihontogenpatsu.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hontogenpatsu.com/wp/?p=149" TargetMode="External"/><Relationship Id="rId3" Type="http://schemas.openxmlformats.org/officeDocument/2006/relationships/hyperlink" Target="http://www.tepco.co.jp/cc/press/10102601-j.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hontogenpatsu.com/wp/?p=15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azon.co.jp/gp/product/4004313376/ref=as_li_tf_tl?ie=UTF8&amp;camp=247&amp;creative=1211&amp;creativeASIN=4004313376&amp;linkCode=as2&amp;tag=kawaihiroyuki-2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hontogenpatsu.com/wp/wp-content/themes/original/pdf/staff_judgement.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okuso-fukusimagenpatu.blogspot.j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hontogenpatsu.com/wp/wp-content/themes/original/pdf/staff_lawyers_news.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a.go.jp/adjustments/hakusyo/2013/honbun_1_4_2_8.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sr.go.jp/archive/nsc/shinsashishin/anzen.htm" TargetMode="External"/><Relationship Id="rId3" Type="http://schemas.openxmlformats.org/officeDocument/2006/relationships/hyperlink" Target="https://www.nsr.go.jp/activity/data/20140214.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sr.go.jp/" TargetMode="Externa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sr.go.jp/" TargetMode="Externa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sr.go.jp/activity/data/20140214.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sahi-net.or.jp/~pn8r-fjsk/saiakusinario.pdf" TargetMode="External"/><Relationship Id="rId3" Type="http://schemas.openxmlformats.org/officeDocument/2006/relationships/hyperlink" Target="http://ameblo.jp/n-kan-blog/entry-11344946732.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rc.co.jp/report/pdf/110420.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meblo.jp/jedimasterneko/entry-10299657467.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arbagenews.net/archives/484255.html" TargetMode="External"/><Relationship Id="rId3" Type="http://schemas.openxmlformats.org/officeDocument/2006/relationships/hyperlink" Target="http://www.garbagenews.net/archives/1057301.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sf.org" TargetMode="External"/><Relationship Id="rId3" Type="http://schemas.openxmlformats.org/officeDocument/2006/relationships/hyperlink" Target="https://ja.wikipedia.org/wiki/%E5%9B%BD%E5%A2%83%E3%81%AA%E3%81%8D%E8%A8%98%E8%80%85%E5%9B%A3"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dic.nicovideo.jp/a/%E6%97%A5%E6%9C%AC" TargetMode="External"/><Relationship Id="rId4" Type="http://schemas.openxmlformats.org/officeDocument/2006/relationships/hyperlink" Target="http://dic.nicovideo.jp/a/%E5%A0%B1%E9%81%93" TargetMode="External"/><Relationship Id="rId5" Type="http://schemas.openxmlformats.org/officeDocument/2006/relationships/hyperlink" Target="http://dic.nicovideo.jp/a/%E8%87%AA%E7%94%B1" TargetMode="External"/><Relationship Id="rId6" Type="http://schemas.openxmlformats.org/officeDocument/2006/relationships/hyperlink" Target="http://dic.nicovideo.jp/a/%E5%85%88%E9%80%B2%E5%9B%BD" TargetMode="External"/><Relationship Id="rId1" Type="http://schemas.openxmlformats.org/officeDocument/2006/relationships/slideLayout" Target="../slideLayouts/slideLayout2.xml"/><Relationship Id="rId2" Type="http://schemas.openxmlformats.org/officeDocument/2006/relationships/hyperlink" Target="https://t.co/vDgBBfsayn"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vedoor.blogimg.jp/catnewsagency/imgs/2/7/27f4c4db.png" TargetMode="External"/><Relationship Id="rId3" Type="http://schemas.openxmlformats.org/officeDocument/2006/relationships/image" Target="../media/image1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reedomhouse.org/report/freedom-press/freedom-press-2017" TargetMode="External"/><Relationship Id="rId3" Type="http://schemas.openxmlformats.org/officeDocument/2006/relationships/image" Target="../media/image1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hyperlink" Target="http://www.moj.go.jp/content/001199668.pdf" TargetMode="External"/><Relationship Id="rId20" Type="http://schemas.openxmlformats.org/officeDocument/2006/relationships/hyperlink" Target="http://www.moj.go.jp/content/001199681.pdf" TargetMode="External"/><Relationship Id="rId21" Type="http://schemas.openxmlformats.org/officeDocument/2006/relationships/hyperlink" Target="http://www.moj.go.jp/JINKEN/jinken04_00008.html" TargetMode="External"/><Relationship Id="rId10" Type="http://schemas.openxmlformats.org/officeDocument/2006/relationships/hyperlink" Target="http://www.moj.go.jp/content/001200218.pdf" TargetMode="External"/><Relationship Id="rId11" Type="http://schemas.openxmlformats.org/officeDocument/2006/relationships/hyperlink" Target="http://www.moj.go.jp/content/001199670.pdf" TargetMode="External"/><Relationship Id="rId12" Type="http://schemas.openxmlformats.org/officeDocument/2006/relationships/hyperlink" Target="http://www.moj.go.jp/content/001199672.pdf" TargetMode="External"/><Relationship Id="rId13" Type="http://schemas.openxmlformats.org/officeDocument/2006/relationships/hyperlink" Target="http://www.moj.go.jp/content/001199674.pdf" TargetMode="External"/><Relationship Id="rId14" Type="http://schemas.openxmlformats.org/officeDocument/2006/relationships/hyperlink" Target="http://www.moj.go.jp/content/001199675.pdf" TargetMode="External"/><Relationship Id="rId15" Type="http://schemas.openxmlformats.org/officeDocument/2006/relationships/hyperlink" Target="http://www.moj.go.jp/content/001199676.pdf" TargetMode="External"/><Relationship Id="rId16" Type="http://schemas.openxmlformats.org/officeDocument/2006/relationships/hyperlink" Target="http://www.moj.go.jp/content/001199677.pdf" TargetMode="External"/><Relationship Id="rId17" Type="http://schemas.openxmlformats.org/officeDocument/2006/relationships/hyperlink" Target="http://www.moj.go.jp/content/001199678.pdf" TargetMode="External"/><Relationship Id="rId18" Type="http://schemas.openxmlformats.org/officeDocument/2006/relationships/hyperlink" Target="http://www.moj.go.jp/content/001199679.pdf" TargetMode="External"/><Relationship Id="rId19" Type="http://schemas.openxmlformats.org/officeDocument/2006/relationships/hyperlink" Target="http://www.moj.go.jp/content/001199680.pdf" TargetMode="External"/><Relationship Id="rId1" Type="http://schemas.openxmlformats.org/officeDocument/2006/relationships/slideLayout" Target="../slideLayouts/slideLayout2.xml"/><Relationship Id="rId2" Type="http://schemas.openxmlformats.org/officeDocument/2006/relationships/hyperlink" Target="http://www.moj.go.jp/JINKEN/kadai.html" TargetMode="External"/><Relationship Id="rId3" Type="http://schemas.openxmlformats.org/officeDocument/2006/relationships/hyperlink" Target="http://www.moj.go.jp/content/001199661.pdf" TargetMode="External"/><Relationship Id="rId4" Type="http://schemas.openxmlformats.org/officeDocument/2006/relationships/hyperlink" Target="http://www.moj.go.jp/content/001199662.pdf" TargetMode="External"/><Relationship Id="rId5" Type="http://schemas.openxmlformats.org/officeDocument/2006/relationships/hyperlink" Target="http://www.moj.go.jp/content/001199663.pdf" TargetMode="External"/><Relationship Id="rId6" Type="http://schemas.openxmlformats.org/officeDocument/2006/relationships/hyperlink" Target="http://www.moj.go.jp/content/001199665.pdf" TargetMode="External"/><Relationship Id="rId7" Type="http://schemas.openxmlformats.org/officeDocument/2006/relationships/hyperlink" Target="http://www.moj.go.jp/content/001199666.pdf" TargetMode="External"/><Relationship Id="rId8" Type="http://schemas.openxmlformats.org/officeDocument/2006/relationships/hyperlink" Target="http://www.moj.go.jp/content/001199667.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amazon.co.jp/dp/4766783476/scorpionprj-22/" TargetMode="External"/><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youtu.be/xY5xYibqDtI" TargetMode="External"/><Relationship Id="rId4" Type="http://schemas.openxmlformats.org/officeDocument/2006/relationships/hyperlink" Target="http://spotlight-scoop.com" TargetMode="External"/><Relationship Id="rId5" Type="http://schemas.openxmlformats.org/officeDocument/2006/relationships/hyperlink" Target="http://truth-movie.jp" TargetMode="External"/><Relationship Id="rId6" Type="http://schemas.openxmlformats.org/officeDocument/2006/relationships/hyperlink" Target="http://www.uplink.co.jp/allgovernmentslie/" TargetMode="External"/><Relationship Id="rId7" Type="http://schemas.openxmlformats.org/officeDocument/2006/relationships/hyperlink" Target="http://www.snowden-movie.jp/" TargetMode="External"/><Relationship Id="rId8" Type="http://schemas.openxmlformats.org/officeDocument/2006/relationships/hyperlink" Target="http://www.snowden-movie.jp" TargetMode="External"/><Relationship Id="rId9" Type="http://schemas.openxmlformats.org/officeDocument/2006/relationships/hyperlink" Target="https://ja.wikipedia.org/wiki/%E3%83%89%E3%82%AD%E3%83%A5%E3%83%A1%E3%83%B3%E3%82%BF%E3%83%AA%E3%83%BC" TargetMode="External"/><Relationship Id="rId10" Type="http://schemas.openxmlformats.org/officeDocument/2006/relationships/hyperlink" Target="https://ja.wikipedia.org/w/index.php?title=%E3%82%B7%E3%83%81%E3%82%BA%E3%83%B3%E3%83%95%E3%82%A9%E3%83%BC_%E3%82%B9%E3%83%8E%E3%83%BC%E3%83%87%E3%83%B3%E3%81%AE%E6%9A%B4%E9%9C%B2&amp;action=edit&amp;redlink=1" TargetMode="External"/><Relationship Id="rId11" Type="http://schemas.openxmlformats.org/officeDocument/2006/relationships/hyperlink" Target="http://gaga.ne.jp/citizenfour/" TargetMode="External"/><Relationship Id="rId1" Type="http://schemas.openxmlformats.org/officeDocument/2006/relationships/slideLayout" Target="../slideLayouts/slideLayout2.xml"/><Relationship Id="rId2" Type="http://schemas.openxmlformats.org/officeDocument/2006/relationships/hyperlink" Target="https://youtu.be/ZutNld7rsI4"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en.wikipedia.org/wiki/Investigative_journalism" TargetMode="External"/><Relationship Id="rId4" Type="http://schemas.openxmlformats.org/officeDocument/2006/relationships/hyperlink" Target="https://kotobank.jp/word/%E3%83%AF%E3%82%B7%E3%83%B3%E3%83%88%E3%83%B3%E3%83%BB%E3%83%9D%E3%82%B9%E3%83%88-154095%23E3.83.96.E3.83.AA.E3.82.BF.E3.83.8B.E3.82.AB.E5.9B.BD.E9.9A.9B.E5.A4.A7.E7.99.BE.E7.A7.91.E4.BA.8B.E5.85.B8.20.E5.B0.8F.E9.A0.85.E7.9B.AE.E4.BA.8B.E5.85.B8" TargetMode="External"/><Relationship Id="rId5" Type="http://schemas.openxmlformats.org/officeDocument/2006/relationships/hyperlink" Target="https://kotobank.jp/word/%E3%82%A6%E3%82%A9%E3%83%BC%E3%82%BF%E3%83%BC%E3%82%B2%E3%83%BC%E3%83%88%E4%BA%8B%E4%BB%B6-34122%23E3.83.96.E3.83.AA.E3.82.BF.E3.83.8B.E3.82.AB.E5.9B.BD.E9.9A.9B.E5.A4.A7.E7.99.BE.E7.A7.91.E4.BA.8B.E5.85.B8.20.E5.B0.8F.E9.A0.85.E7.9B.AE.E4.BA.8B.E5.85.B8" TargetMode="External"/><Relationship Id="rId6" Type="http://schemas.openxmlformats.org/officeDocument/2006/relationships/hyperlink" Target="https://kotobank.jp/word/%E6%96%87%E8%97%9D%E6%98%A5%E7%A7%8B-128413%23E3.83.96.E3.83.AA.E3.82.BF.E3.83.8B.E3.82.AB.E5.9B.BD.E9.9A.9B.E5.A4.A7.E7.99.BE.E7.A7.91.E4.BA.8B.E5.85.B8.20.E5.B0.8F.E9.A0.85.E7.9B.AE.E4.BA.8B.E5.85.B8" TargetMode="External"/><Relationship Id="rId7" Type="http://schemas.openxmlformats.org/officeDocument/2006/relationships/hyperlink" Target="https://kotobank.jp/word/%E7%94%B0%E4%B8%AD%E9%87%91%E8%84%88%E5%95%8F%E9%A1%8C-1362221" TargetMode="External"/><Relationship Id="rId8" Type="http://schemas.openxmlformats.org/officeDocument/2006/relationships/hyperlink" Target="https://kotobank.jp/word/%E7%94%B0%E4%B8%AD%E8%A7%92%E6%A0%84-18726%23E3.83.96.E3.83.AA.E3.82.BF.E3.83.8B.E3.82.AB.E5.9B.BD.E9.9A.9B.E5.A4.A7.E7.99.BE.E7.A7.91.E4.BA.8B.E5.85.B8.20.E5.B0.8F.E9.A0.85.E7.9B.AE.E4.BA.8B.E5.85.B8" TargetMode="External"/><Relationship Id="rId9" Type="http://schemas.openxmlformats.org/officeDocument/2006/relationships/hyperlink" Target="https://kotobank.jp/word/%E6%9C%9D%E6%97%A5%E6%96%B0%E8%81%9E-25084%23E3.83.96.E3.83.AA.E3.82.BF.E3.83.8B.E3.82.AB.E5.9B.BD.E9.9A.9B.E5.A4.A7.E7.99.BE.E7.A7.91.E4.BA.8B.E5.85.B8.20.E5.B0.8F.E9.A0.85.E7.9B.AE.E4.BA.8B.E5.85.B8" TargetMode="External"/><Relationship Id="rId10" Type="http://schemas.openxmlformats.org/officeDocument/2006/relationships/hyperlink" Target="https://kotobank.jp/word/%E3%83%AA%E3%82%AF%E3%83%AB%E3%83%BC%E3%83%88%E4%BA%8B%E4%BB%B6-158958%23E3.83.96.E3.83.AA.E3.82.BF.E3.83.8B.E3.82.AB.E5.9B.BD.E9.9A.9B.E5.A4.A7.E7.99.BE.E7.A7.91.E4.BA.8B.E5.85.B8.20.E5.B0.8F.E9.A0.85.E7.9B.AE.E4.BA.8B.E5.85.B8" TargetMode="External"/><Relationship Id="rId1" Type="http://schemas.openxmlformats.org/officeDocument/2006/relationships/slideLayout" Target="../slideLayouts/slideLayout2.xml"/><Relationship Id="rId2" Type="http://schemas.openxmlformats.org/officeDocument/2006/relationships/hyperlink" Target="https://ja.wikipedia.org/wiki/%E8%AA%BF%E6%9F%BB%E5%A0%B1%E9%81%93" TargetMode="External"/></Relationships>
</file>

<file path=ppt/slides/_rels/slide55.xml.rels><?xml version="1.0" encoding="UTF-8" standalone="yes"?>
<Relationships xmlns="http://schemas.openxmlformats.org/package/2006/relationships"><Relationship Id="rId11" Type="http://schemas.openxmlformats.org/officeDocument/2006/relationships/hyperlink" Target="https://inn.org/author/investigative-fund-nation-institute/" TargetMode="External"/><Relationship Id="rId12" Type="http://schemas.openxmlformats.org/officeDocument/2006/relationships/hyperlink" Target="http://www.theinvestigativefund.org" TargetMode="External"/><Relationship Id="rId13" Type="http://schemas.openxmlformats.org/officeDocument/2006/relationships/hyperlink" Target="https://www.democracynow.org" TargetMode="External"/><Relationship Id="rId14" Type="http://schemas.openxmlformats.org/officeDocument/2006/relationships/hyperlink" Target="http://democracynow.jp" TargetMode="External"/><Relationship Id="rId15" Type="http://schemas.openxmlformats.org/officeDocument/2006/relationships/hyperlink" Target="https://theintercept.com" TargetMode="External"/><Relationship Id="rId1" Type="http://schemas.openxmlformats.org/officeDocument/2006/relationships/slideLayout" Target="../slideLayouts/slideLayout2.xml"/><Relationship Id="rId2" Type="http://schemas.openxmlformats.org/officeDocument/2006/relationships/hyperlink" Target="https://ja.wikipedia.org/wiki/%E3%82%A2%E3%83%A1%E3%83%AA%E3%82%AB%E5%90%88%E8%A1%86%E5%9B%BD" TargetMode="External"/><Relationship Id="rId3" Type="http://schemas.openxmlformats.org/officeDocument/2006/relationships/hyperlink" Target="https://ja.wikipedia.org/wiki/%E9%9D%9E%E5%96%B6%E5%88%A9%E5%9B%A3%E4%BD%93" TargetMode="External"/><Relationship Id="rId4" Type="http://schemas.openxmlformats.org/officeDocument/2006/relationships/hyperlink" Target="https://ja.wikipedia.org/wiki/%E8%AA%BF%E6%9F%BB%E5%A0%B1%E9%81%93" TargetMode="External"/><Relationship Id="rId5" Type="http://schemas.openxmlformats.org/officeDocument/2006/relationships/hyperlink" Target="https://www.publicintegrity.org" TargetMode="External"/><Relationship Id="rId6" Type="http://schemas.openxmlformats.org/officeDocument/2006/relationships/hyperlink" Target="https://www.icij.org/" TargetMode="External"/><Relationship Id="rId7" Type="http://schemas.openxmlformats.org/officeDocument/2006/relationships/hyperlink" Target="https://www.icij.org/blog" TargetMode="External"/><Relationship Id="rId8" Type="http://schemas.openxmlformats.org/officeDocument/2006/relationships/hyperlink" Target="https://panamapapers.icij.org" TargetMode="External"/><Relationship Id="rId9" Type="http://schemas.openxmlformats.org/officeDocument/2006/relationships/hyperlink" Target="https://en.wikipedia.org/wiki/The_Nation_Institute" TargetMode="External"/><Relationship Id="rId10" Type="http://schemas.openxmlformats.org/officeDocument/2006/relationships/hyperlink" Target="http://www.nationinstitute.org" TargetMode="External"/></Relationships>
</file>

<file path=ppt/slides/_rels/slide56.xml.rels><?xml version="1.0" encoding="UTF-8" standalone="yes"?>
<Relationships xmlns="http://schemas.openxmlformats.org/package/2006/relationships"><Relationship Id="rId11" Type="http://schemas.openxmlformats.org/officeDocument/2006/relationships/hyperlink" Target="https://en.wikipedia.org/wiki/Investigative_Reporting_Workshop" TargetMode="External"/><Relationship Id="rId12" Type="http://schemas.openxmlformats.org/officeDocument/2006/relationships/hyperlink" Target="http://www.investigativereportingworkshop.org" TargetMode="External"/><Relationship Id="rId13" Type="http://schemas.openxmlformats.org/officeDocument/2006/relationships/hyperlink" Target="https://en.wikipedia.org/wiki/Investigative_Reporters_and_Editors" TargetMode="External"/><Relationship Id="rId14" Type="http://schemas.openxmlformats.org/officeDocument/2006/relationships/hyperlink" Target="https://www.ire.org" TargetMode="External"/><Relationship Id="rId15" Type="http://schemas.openxmlformats.org/officeDocument/2006/relationships/hyperlink" Target="https://en.wikipedia.org/wiki/New_England_Center_for_Investigative_Reporting" TargetMode="External"/><Relationship Id="rId16" Type="http://schemas.openxmlformats.org/officeDocument/2006/relationships/hyperlink" Target="https://necir.org" TargetMode="External"/><Relationship Id="rId1" Type="http://schemas.openxmlformats.org/officeDocument/2006/relationships/slideLayout" Target="../slideLayouts/slideLayout2.xml"/><Relationship Id="rId2" Type="http://schemas.openxmlformats.org/officeDocument/2006/relationships/hyperlink" Target="https://en.wikipedia.org/wiki/Bureau_of_Investigative_Journalism" TargetMode="External"/><Relationship Id="rId3" Type="http://schemas.openxmlformats.org/officeDocument/2006/relationships/hyperlink" Target="https://www.thebureauinvestigates.com" TargetMode="External"/><Relationship Id="rId4" Type="http://schemas.openxmlformats.org/officeDocument/2006/relationships/hyperlink" Target="http://cironline.org/" TargetMode="External"/><Relationship Id="rId5" Type="http://schemas.openxmlformats.org/officeDocument/2006/relationships/hyperlink" Target="https://en.wikipedia.org/wiki/Center_for_Investigative_Reporting" TargetMode="External"/><Relationship Id="rId6" Type="http://schemas.openxmlformats.org/officeDocument/2006/relationships/hyperlink" Target="http://cironline.org" TargetMode="External"/><Relationship Id="rId7" Type="http://schemas.openxmlformats.org/officeDocument/2006/relationships/hyperlink" Target="https://en.wikipedia.org/wiki/California_Watch" TargetMode="External"/><Relationship Id="rId8" Type="http://schemas.openxmlformats.org/officeDocument/2006/relationships/hyperlink" Target="http://investigativenewsnetwork.org/" TargetMode="External"/><Relationship Id="rId9" Type="http://schemas.openxmlformats.org/officeDocument/2006/relationships/hyperlink" Target="http://gijn.org/tag/investigative-news-network/" TargetMode="External"/><Relationship Id="rId10" Type="http://schemas.openxmlformats.org/officeDocument/2006/relationships/hyperlink" Target="http://gijn.or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wasedachronicle.org" TargetMode="External"/><Relationship Id="rId4" Type="http://schemas.openxmlformats.org/officeDocument/2006/relationships/hyperlink" Target="https://www.buzzfeed.com" TargetMode="External"/><Relationship Id="rId5" Type="http://schemas.openxmlformats.org/officeDocument/2006/relationships/hyperlink" Target="http://www.huffingtonpost.jp" TargetMode="External"/><Relationship Id="rId6" Type="http://schemas.openxmlformats.org/officeDocument/2006/relationships/hyperlink" Target="http://www.ourplanet-tv.org/?q=node/63" TargetMode="External"/><Relationship Id="rId1" Type="http://schemas.openxmlformats.org/officeDocument/2006/relationships/slideLayout" Target="../slideLayouts/slideLayout2.xml"/><Relationship Id="rId2" Type="http://schemas.openxmlformats.org/officeDocument/2006/relationships/hyperlink" Target="http://iwj.co.jp" TargetMode="External"/></Relationships>
</file>

<file path=ppt/slides/_rels/slide58.xml.rels><?xml version="1.0" encoding="UTF-8" standalone="yes"?>
<Relationships xmlns="http://schemas.openxmlformats.org/package/2006/relationships"><Relationship Id="rId9" Type="http://schemas.openxmlformats.org/officeDocument/2006/relationships/hyperlink" Target="http://hrn.or.jp" TargetMode="External"/><Relationship Id="rId20" Type="http://schemas.openxmlformats.org/officeDocument/2006/relationships/hyperlink" Target="http://www.shinfujin.gr.jp" TargetMode="External"/><Relationship Id="rId21" Type="http://schemas.openxmlformats.org/officeDocument/2006/relationships/hyperlink" Target="http://www.humanrights.jp/about-us/what-is-united-for-human-rights.html" TargetMode="External"/><Relationship Id="rId10" Type="http://schemas.openxmlformats.org/officeDocument/2006/relationships/hyperlink" Target="https://youtu.be/aDRRKWwqpAk" TargetMode="External"/><Relationship Id="rId11" Type="http://schemas.openxmlformats.org/officeDocument/2006/relationships/hyperlink" Target="https://ja.wikipedia.org/wiki/%E6%97%A5%E6%9C%AC%E5%9B%BD%E6%B0%91%E6%95%91%E6%8F%B4%E4%BC%9A" TargetMode="External"/><Relationship Id="rId12" Type="http://schemas.openxmlformats.org/officeDocument/2006/relationships/hyperlink" Target="https://ja.wikipedia.org/wiki/%E6%97%A5%E6%9C%AC" TargetMode="External"/><Relationship Id="rId13" Type="http://schemas.openxmlformats.org/officeDocument/2006/relationships/hyperlink" Target="http://kyuenkai.org" TargetMode="External"/><Relationship Id="rId14" Type="http://schemas.openxmlformats.org/officeDocument/2006/relationships/hyperlink" Target="https://ja.wikipedia.org/wiki/%E6%95%91%E6%8F%B4%E9%80%A3%E7%B5%A1%E3%82%BB%E3%83%B3%E3%82%BF%E3%83%BC" TargetMode="External"/><Relationship Id="rId15" Type="http://schemas.openxmlformats.org/officeDocument/2006/relationships/hyperlink" Target="https://ja.wikipedia.org/wiki/%E9%80%AE%E6%8D%95" TargetMode="External"/><Relationship Id="rId16" Type="http://schemas.openxmlformats.org/officeDocument/2006/relationships/hyperlink" Target="http://kyuen.jp" TargetMode="External"/><Relationship Id="rId17" Type="http://schemas.openxmlformats.org/officeDocument/2006/relationships/hyperlink" Target="http://www.imadr.net" TargetMode="External"/><Relationship Id="rId18" Type="http://schemas.openxmlformats.org/officeDocument/2006/relationships/hyperlink" Target="https://www.googleadservices.com/pagead/aclk?sa=L&amp;ai=DChcSEwiw3c21l8HUAhWPBioKHRDHCpQYABALGgJ0bQ&amp;ei=OzBDWZaYB8v08AWj3LKQAw&amp;ohost=www.google.co.jp&amp;cid=CAASE-Ro46JO-g-uuLXK71LKNWHZbDI&amp;sig=AOD64_1lY5sBEY0Kd65t3NUKotlMTbwhzQ&amp;q=&amp;sqi=2&amp;ved=0ahUKEwjWoci1l8HUAhVLOrwKHSOuDDIQ0QwINQ&amp;adurl=" TargetMode="External"/><Relationship Id="rId19" Type="http://schemas.openxmlformats.org/officeDocument/2006/relationships/hyperlink" Target="https://www.refugee.or.jp" TargetMode="External"/><Relationship Id="rId1" Type="http://schemas.openxmlformats.org/officeDocument/2006/relationships/slideLayout" Target="../slideLayouts/slideLayout2.xml"/><Relationship Id="rId2" Type="http://schemas.openxmlformats.org/officeDocument/2006/relationships/hyperlink" Target="https://www.amnesty.org/en/" TargetMode="External"/><Relationship Id="rId3" Type="http://schemas.openxmlformats.org/officeDocument/2006/relationships/hyperlink" Target="http://www.amnesty.or.jp/" TargetMode="External"/><Relationship Id="rId4" Type="http://schemas.openxmlformats.org/officeDocument/2006/relationships/hyperlink" Target="http://www.amnesty.or.jp" TargetMode="External"/><Relationship Id="rId5" Type="http://schemas.openxmlformats.org/officeDocument/2006/relationships/hyperlink" Target="http://www.weblio.jp/content/%E5%9B%BD%E9%9A%9B%E4%BA%BA%E6%A8%A9%E9%80%A3%E7%9B%9F" TargetMode="External"/><Relationship Id="rId6" Type="http://schemas.openxmlformats.org/officeDocument/2006/relationships/hyperlink" Target="https://www.fidh.org" TargetMode="External"/><Relationship Id="rId7" Type="http://schemas.openxmlformats.org/officeDocument/2006/relationships/hyperlink" Target="https://www.hrw.org" TargetMode="External"/><Relationship Id="rId8" Type="http://schemas.openxmlformats.org/officeDocument/2006/relationships/hyperlink" Target="https://www.hrw.org/ja"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uplink.co.jp" TargetMode="External"/><Relationship Id="rId4" Type="http://schemas.openxmlformats.org/officeDocument/2006/relationships/hyperlink" Target="https://www.mmjp.or.jp/pole2/" TargetMode="External"/><Relationship Id="rId5" Type="http://schemas.openxmlformats.org/officeDocument/2006/relationships/hyperlink" Target="http://www.eurospace.co.jp" TargetMode="External"/><Relationship Id="rId6" Type="http://schemas.openxmlformats.org/officeDocument/2006/relationships/hyperlink" Target="http://www.imageforum.co.jp/theatre/" TargetMode="External"/><Relationship Id="rId7" Type="http://schemas.openxmlformats.org/officeDocument/2006/relationships/hyperlink" Target="http://qualite.musashino-k.jp/movies/" TargetMode="External"/><Relationship Id="rId1" Type="http://schemas.openxmlformats.org/officeDocument/2006/relationships/slideLayout" Target="../slideLayouts/slideLayout2.xml"/><Relationship Id="rId2" Type="http://schemas.openxmlformats.org/officeDocument/2006/relationships/hyperlink" Target="https://kinarino.jp/cat7-%E3%82%A2%E3%83%BC%E3%83%88%E3%83%BB%E3%82%AB%E3%83%AB%E3%83%81%E3%83%A3%E3%83%BC/17756-%E3%82%8F%E3%81%96%E3%82%8F%E3%81%96%E8%A1%8C%E3%81%8D%E3%81%9F%E3%81%84%E7%89%B9%E5%88%A5%E3%81%AA%E7%A9%BA%E9%96%93%E3%80%82%E9%83%BD%E5%86%85%E3%81%AE%E3%83%87%E3%82%A3%E3%83%BC%E3%83%97%E3%81%AA%E3%83%9F%E3%83%8B%E3%82%B7%E3%82%A2%E3%82%BF%E3%83%BC10%E9%81%B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1" Type="http://schemas.openxmlformats.org/officeDocument/2006/relationships/hyperlink" Target="http://movies.polepoletimes.jp/alexei/" TargetMode="External"/><Relationship Id="rId12" Type="http://schemas.openxmlformats.org/officeDocument/2006/relationships/hyperlink" Target="http://saigaijyouhou.com/blog-entry-5978.html" TargetMode="External"/><Relationship Id="rId13" Type="http://schemas.openxmlformats.org/officeDocument/2006/relationships/hyperlink" Target="http://www.a2-b-c.com" TargetMode="External"/><Relationship Id="rId14" Type="http://schemas.openxmlformats.org/officeDocument/2006/relationships/hyperlink" Target="http://unitedpeople.jp/henshin/" TargetMode="External"/><Relationship Id="rId15" Type="http://schemas.openxmlformats.org/officeDocument/2006/relationships/hyperlink" Target="http://www.uplink.co.jp/movie/2013/6817" TargetMode="External"/><Relationship Id="rId16" Type="http://schemas.openxmlformats.org/officeDocument/2006/relationships/hyperlink" Target="http://www.uplink.co.jp/100000/" TargetMode="External"/><Relationship Id="rId17" Type="http://schemas.openxmlformats.org/officeDocument/2006/relationships/hyperlink" Target="http://www.imageforum.co.jp/control/" TargetMode="External"/><Relationship Id="rId1" Type="http://schemas.openxmlformats.org/officeDocument/2006/relationships/slideLayout" Target="../slideLayouts/slideLayout2.xml"/><Relationship Id="rId2" Type="http://schemas.openxmlformats.org/officeDocument/2006/relationships/hyperlink" Target="http://eisaku-movie.jp" TargetMode="External"/><Relationship Id="rId3" Type="http://schemas.openxmlformats.org/officeDocument/2006/relationships/hyperlink" Target="http://kamanaka.com" TargetMode="External"/><Relationship Id="rId4" Type="http://schemas.openxmlformats.org/officeDocument/2006/relationships/hyperlink" Target="http://kamanaka.com/works/works-movie/works-theater/7056/" TargetMode="External"/><Relationship Id="rId5" Type="http://schemas.openxmlformats.org/officeDocument/2006/relationships/hyperlink" Target="http://kamanaka.com/canon/" TargetMode="External"/><Relationship Id="rId6" Type="http://schemas.openxmlformats.org/officeDocument/2006/relationships/hyperlink" Target="https://www.naibuhibaku-ikinuku.com" TargetMode="External"/><Relationship Id="rId7" Type="http://schemas.openxmlformats.org/officeDocument/2006/relationships/hyperlink" Target="http://888earth.net/index.html" TargetMode="External"/><Relationship Id="rId8" Type="http://schemas.openxmlformats.org/officeDocument/2006/relationships/hyperlink" Target="http://www.rokkasho-rhapsody.com/index2" TargetMode="External"/><Relationship Id="rId9" Type="http://schemas.openxmlformats.org/officeDocument/2006/relationships/hyperlink" Target="http://kamanaka.com/works/works-movie/works-theater/4/" TargetMode="External"/><Relationship Id="rId10" Type="http://schemas.openxmlformats.org/officeDocument/2006/relationships/hyperlink" Target="http://movies.polepoletimes.jp/nadya/"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jje.weblio.jp/content/%E7%90%86%E7%94%B1" TargetMode="External"/><Relationship Id="rId3" Type="http://schemas.openxmlformats.org/officeDocument/2006/relationships/hyperlink" Target="http://ejje.weblio.jp/content/%E6%A0%B9%E6%8B%A0"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大田区</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ja-JP" dirty="0" smtClean="0"/>
              <a:t>大田区地域力推進部地域力推進課生涯学習</a:t>
            </a:r>
            <a:r>
              <a:rPr lang="ja-JP" altLang="ja-JP" dirty="0"/>
              <a:t>　　　　　　　　　　　　</a:t>
            </a:r>
            <a:r>
              <a:rPr lang="en-US" altLang="ja-JP" dirty="0"/>
              <a:t>2017</a:t>
            </a:r>
            <a:r>
              <a:rPr lang="ja-JP" altLang="ja-JP" dirty="0"/>
              <a:t>年</a:t>
            </a:r>
          </a:p>
          <a:p>
            <a:r>
              <a:rPr lang="ja-JP" altLang="ja-JP" dirty="0"/>
              <a:t>大田区「おおた区民大学」</a:t>
            </a:r>
          </a:p>
          <a:p>
            <a:r>
              <a:rPr lang="ja-JP" altLang="ja-JP" dirty="0"/>
              <a:t>「じんけんカフェ」</a:t>
            </a:r>
          </a:p>
          <a:p>
            <a:r>
              <a:rPr lang="ja-JP" altLang="ja-JP" dirty="0" smtClean="0"/>
              <a:t>第</a:t>
            </a:r>
            <a:r>
              <a:rPr lang="ja-JP" altLang="en-US" dirty="0" smtClean="0"/>
              <a:t>２</a:t>
            </a:r>
            <a:r>
              <a:rPr lang="ja-JP" altLang="ja-JP" dirty="0" smtClean="0"/>
              <a:t>回</a:t>
            </a:r>
            <a:r>
              <a:rPr lang="ja-JP" altLang="ja-JP" dirty="0"/>
              <a:t>：「映画で学ぶ日本</a:t>
            </a:r>
            <a:r>
              <a:rPr lang="ja-JP" altLang="ja-JP" dirty="0" smtClean="0"/>
              <a:t>社会</a:t>
            </a:r>
            <a:r>
              <a:rPr lang="en-US" altLang="ja-JP" dirty="0" smtClean="0"/>
              <a:t>Ⅱ</a:t>
            </a:r>
            <a:r>
              <a:rPr lang="ja-JP" altLang="ja-JP" dirty="0" smtClean="0"/>
              <a:t>」</a:t>
            </a:r>
            <a:r>
              <a:rPr lang="ja-JP" altLang="en-US" dirty="0" smtClean="0"/>
              <a:t>椎野信雄</a:t>
            </a:r>
            <a:endParaRPr lang="en-US" altLang="ja-JP" dirty="0" smtClean="0"/>
          </a:p>
          <a:p>
            <a:r>
              <a:rPr lang="en-US" altLang="ja-JP" dirty="0" smtClean="0"/>
              <a:t>H29</a:t>
            </a:r>
            <a:r>
              <a:rPr lang="ja-JP" altLang="ja-JP" dirty="0" smtClean="0"/>
              <a:t>年</a:t>
            </a:r>
            <a:r>
              <a:rPr lang="en-US" altLang="ja-JP" dirty="0"/>
              <a:t>7</a:t>
            </a:r>
            <a:r>
              <a:rPr lang="ja-JP" altLang="ja-JP" dirty="0" smtClean="0"/>
              <a:t>月</a:t>
            </a:r>
            <a:r>
              <a:rPr lang="en-US" altLang="ja-JP" dirty="0"/>
              <a:t>6</a:t>
            </a:r>
            <a:r>
              <a:rPr lang="ja-JP" altLang="ja-JP" dirty="0" smtClean="0"/>
              <a:t>日</a:t>
            </a:r>
            <a:r>
              <a:rPr lang="ja-JP" altLang="ja-JP" dirty="0"/>
              <a:t>（木）</a:t>
            </a:r>
            <a:r>
              <a:rPr lang="en-US" altLang="ja-JP" dirty="0"/>
              <a:t>13:00-16:00</a:t>
            </a:r>
            <a:endParaRPr lang="ja-JP" altLang="ja-JP" dirty="0"/>
          </a:p>
          <a:p>
            <a:r>
              <a:rPr lang="ja-JP" altLang="ja-JP" dirty="0"/>
              <a:t>消費者生活センター　２階　大集会室 </a:t>
            </a: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1</a:t>
            </a:fld>
            <a:endParaRPr kumimoji="1" lang="ja-JP" altLang="en-US"/>
          </a:p>
        </p:txBody>
      </p:sp>
    </p:spTree>
    <p:extLst>
      <p:ext uri="{BB962C8B-B14F-4D97-AF65-F5344CB8AC3E}">
        <p14:creationId xmlns:p14="http://schemas.microsoft.com/office/powerpoint/2010/main" val="2410710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
            </a:r>
            <a:br>
              <a:rPr lang="en-US" altLang="ja-JP" dirty="0" smtClean="0"/>
            </a:br>
            <a:r>
              <a:rPr lang="ja-JP" altLang="ja-JP" dirty="0" smtClean="0"/>
              <a:t>河合</a:t>
            </a:r>
            <a:r>
              <a:rPr lang="ja-JP" altLang="ja-JP" dirty="0"/>
              <a:t>弘之監督（弁護士）</a:t>
            </a:r>
            <a:br>
              <a:rPr lang="ja-JP" altLang="ja-JP" dirty="0"/>
            </a:br>
            <a:endParaRPr kumimoji="1" lang="ja-JP" altLang="en-US" dirty="0"/>
          </a:p>
        </p:txBody>
      </p:sp>
      <p:sp>
        <p:nvSpPr>
          <p:cNvPr id="3" name="コンテンツ プレースホルダー 2"/>
          <p:cNvSpPr>
            <a:spLocks noGrp="1"/>
          </p:cNvSpPr>
          <p:nvPr>
            <p:ph idx="1"/>
          </p:nvPr>
        </p:nvSpPr>
        <p:spPr/>
        <p:txBody>
          <a:bodyPr>
            <a:noAutofit/>
          </a:bodyPr>
          <a:lstStyle/>
          <a:p>
            <a:r>
              <a:rPr lang="ja-JP" altLang="ja-JP" sz="2000" dirty="0" smtClean="0"/>
              <a:t>映画</a:t>
            </a:r>
            <a:r>
              <a:rPr lang="ja-JP" altLang="ja-JP" sz="2000" dirty="0"/>
              <a:t>サイト： </a:t>
            </a:r>
            <a:r>
              <a:rPr lang="en-US" altLang="ja-JP" sz="2000" u="sng" dirty="0">
                <a:hlinkClick r:id="rId2"/>
              </a:rPr>
              <a:t>http://</a:t>
            </a:r>
            <a:r>
              <a:rPr lang="en-US" altLang="ja-JP" sz="2000" u="sng" dirty="0" smtClean="0">
                <a:hlinkClick r:id="rId2"/>
              </a:rPr>
              <a:t>www.nihontogenpatsu.com</a:t>
            </a:r>
            <a:endParaRPr lang="ja-JP" altLang="ja-JP" sz="2000" dirty="0"/>
          </a:p>
          <a:p>
            <a:r>
              <a:rPr lang="ja-JP" altLang="ja-JP" sz="2000" dirty="0"/>
              <a:t>『日本と原発 私たちは原発で幸せですか』（</a:t>
            </a:r>
            <a:r>
              <a:rPr lang="en-US" altLang="ja-JP" sz="2000" dirty="0"/>
              <a:t>135</a:t>
            </a:r>
            <a:r>
              <a:rPr lang="ja-JP" altLang="ja-JP" sz="2000" dirty="0"/>
              <a:t>分）</a:t>
            </a:r>
            <a:r>
              <a:rPr lang="en-US" altLang="ja-JP" sz="2000" u="sng" dirty="0">
                <a:hlinkClick r:id="rId3"/>
              </a:rPr>
              <a:t>http://goo.gl/EImg9K</a:t>
            </a:r>
            <a:endParaRPr lang="ja-JP" altLang="ja-JP" sz="2000" dirty="0"/>
          </a:p>
          <a:p>
            <a:r>
              <a:rPr lang="ja-JP" altLang="ja-JP" sz="2000" dirty="0"/>
              <a:t>　　予告編：</a:t>
            </a:r>
            <a:r>
              <a:rPr lang="en-US" altLang="ja-JP" sz="2000" u="sng" dirty="0">
                <a:hlinkClick r:id="rId4"/>
              </a:rPr>
              <a:t>https://youtu.be/lj-</a:t>
            </a:r>
            <a:r>
              <a:rPr lang="en-US" altLang="ja-JP" sz="2000" u="sng" dirty="0" smtClean="0">
                <a:hlinkClick r:id="rId4"/>
              </a:rPr>
              <a:t>6flmlmcM</a:t>
            </a:r>
            <a:r>
              <a:rPr lang="en-US" altLang="ja-JP" sz="2000" u="sng" dirty="0" smtClean="0"/>
              <a:t>                   (2014)</a:t>
            </a:r>
            <a:endParaRPr lang="ja-JP" altLang="ja-JP" sz="2000" dirty="0"/>
          </a:p>
          <a:p>
            <a:r>
              <a:rPr lang="ja-JP" altLang="ja-JP" sz="2000" u="sng" dirty="0"/>
              <a:t>　</a:t>
            </a:r>
            <a:r>
              <a:rPr lang="ja-JP" altLang="ja-JP" sz="2000" b="1" u="sng" dirty="0"/>
              <a:t>「日本と原発」</a:t>
            </a:r>
            <a:r>
              <a:rPr lang="en-US" altLang="ja-JP" sz="2000" b="1" u="sng" dirty="0"/>
              <a:t>70</a:t>
            </a:r>
            <a:r>
              <a:rPr lang="ja-JP" altLang="ja-JP" sz="2000" b="1" u="sng" dirty="0"/>
              <a:t>分短縮版</a:t>
            </a:r>
            <a:r>
              <a:rPr lang="ja-JP" altLang="ja-JP" sz="2000" b="1" dirty="0"/>
              <a:t>（授業用）（本日の上映）</a:t>
            </a:r>
            <a:endParaRPr lang="ja-JP" altLang="ja-JP" sz="2000" dirty="0"/>
          </a:p>
          <a:p>
            <a:r>
              <a:rPr lang="en-US" altLang="ja-JP" sz="2000" dirty="0"/>
              <a:t> </a:t>
            </a:r>
            <a:endParaRPr lang="ja-JP" altLang="ja-JP" sz="2000" dirty="0"/>
          </a:p>
          <a:p>
            <a:r>
              <a:rPr lang="ja-JP" altLang="ja-JP" sz="2000" dirty="0"/>
              <a:t>『日本と原発 ４年後』（改訂版）（</a:t>
            </a:r>
            <a:r>
              <a:rPr lang="en-US" altLang="ja-JP" sz="2000" dirty="0"/>
              <a:t>138</a:t>
            </a:r>
            <a:r>
              <a:rPr lang="ja-JP" altLang="ja-JP" sz="2000" dirty="0"/>
              <a:t>分）</a:t>
            </a:r>
            <a:r>
              <a:rPr lang="en-US" altLang="ja-JP" sz="2000" u="sng" dirty="0">
                <a:hlinkClick r:id="rId5"/>
              </a:rPr>
              <a:t>https://goo.gl/pkuC5L</a:t>
            </a:r>
            <a:endParaRPr lang="ja-JP" altLang="ja-JP" sz="2000" dirty="0"/>
          </a:p>
          <a:p>
            <a:r>
              <a:rPr lang="ja-JP" altLang="ja-JP" sz="2000" dirty="0"/>
              <a:t>　　予告編：</a:t>
            </a:r>
            <a:r>
              <a:rPr lang="en-US" altLang="ja-JP" sz="2000" u="sng" dirty="0">
                <a:hlinkClick r:id="rId6"/>
              </a:rPr>
              <a:t>https://youtu.be</a:t>
            </a:r>
            <a:r>
              <a:rPr lang="en-US" altLang="ja-JP" sz="2000" u="sng">
                <a:hlinkClick r:id="rId6"/>
              </a:rPr>
              <a:t>/</a:t>
            </a:r>
            <a:r>
              <a:rPr lang="en-US" altLang="ja-JP" sz="2000" u="sng" smtClean="0">
                <a:hlinkClick r:id="rId6"/>
              </a:rPr>
              <a:t>qMMJoNeNY2k</a:t>
            </a:r>
            <a:r>
              <a:rPr lang="en-US" altLang="ja-JP" sz="2000" u="sng" smtClean="0"/>
              <a:t>            (2015)</a:t>
            </a:r>
            <a:endParaRPr lang="ja-JP" altLang="ja-JP" sz="2000" dirty="0"/>
          </a:p>
          <a:p>
            <a:r>
              <a:rPr lang="ja-JP" altLang="ja-JP" sz="2000" dirty="0"/>
              <a:t>　　ユーロスペース再上映用　予告編：</a:t>
            </a:r>
            <a:r>
              <a:rPr lang="en-US" altLang="ja-JP" sz="2000" u="sng" dirty="0">
                <a:hlinkClick r:id="rId7"/>
              </a:rPr>
              <a:t>https://youtu.be/9Mkij804dcM</a:t>
            </a:r>
            <a:endParaRPr lang="ja-JP" altLang="ja-JP" sz="2000" dirty="0"/>
          </a:p>
          <a:p>
            <a:r>
              <a:rPr lang="ja-JP" altLang="ja-JP" sz="2000" dirty="0"/>
              <a:t>　「日本と原発　４年後」</a:t>
            </a:r>
            <a:r>
              <a:rPr lang="en-US" altLang="ja-JP" sz="2000" dirty="0"/>
              <a:t>60</a:t>
            </a:r>
            <a:r>
              <a:rPr lang="ja-JP" altLang="ja-JP" sz="2000" dirty="0"/>
              <a:t>分短縮版（授業用）</a:t>
            </a:r>
          </a:p>
          <a:p>
            <a:r>
              <a:rPr lang="ja-JP" altLang="ja-JP" sz="2000" dirty="0"/>
              <a:t>　　『日本と原発 ４年後 法廷版』（</a:t>
            </a:r>
            <a:r>
              <a:rPr lang="en-US" altLang="ja-JP" sz="2000" dirty="0"/>
              <a:t>30</a:t>
            </a:r>
            <a:r>
              <a:rPr lang="ja-JP" altLang="ja-JP" sz="2000" dirty="0"/>
              <a:t>分</a:t>
            </a:r>
            <a:r>
              <a:rPr lang="ja-JP" altLang="ja-JP" sz="2000" dirty="0" smtClean="0"/>
              <a:t>短</a:t>
            </a:r>
            <a:r>
              <a:rPr lang="ja-JP" altLang="en-US" sz="2000" dirty="0" smtClean="0"/>
              <a:t>　</a:t>
            </a:r>
            <a:r>
              <a:rPr lang="en-US" altLang="ja-JP" sz="2000" u="sng" dirty="0" smtClean="0">
                <a:hlinkClick r:id="rId8"/>
              </a:rPr>
              <a:t>https</a:t>
            </a:r>
            <a:r>
              <a:rPr lang="en-US" altLang="ja-JP" sz="2000" u="sng" dirty="0">
                <a:hlinkClick r:id="rId8"/>
              </a:rPr>
              <a:t>://youtu.be/</a:t>
            </a:r>
            <a:r>
              <a:rPr lang="en-US" altLang="ja-JP" sz="2000" u="sng" dirty="0" smtClean="0">
                <a:hlinkClick r:id="rId8"/>
              </a:rPr>
              <a:t>7vKd2fThOhs</a:t>
            </a:r>
            <a:endParaRPr lang="en-US" altLang="ja-JP" sz="2000" dirty="0"/>
          </a:p>
          <a:p>
            <a:endParaRPr lang="ja-JP" altLang="ja-JP" sz="2000" dirty="0"/>
          </a:p>
          <a:p>
            <a:r>
              <a:rPr lang="ja-JP" altLang="ja-JP" sz="2000" dirty="0"/>
              <a:t>『日本と再生』</a:t>
            </a:r>
            <a:r>
              <a:rPr lang="ja-JP" altLang="ja-JP" sz="2000" dirty="0" smtClean="0"/>
              <a:t>（</a:t>
            </a:r>
            <a:r>
              <a:rPr lang="en-US" altLang="ja-JP" sz="2000" dirty="0">
                <a:hlinkClick r:id="rId9"/>
              </a:rPr>
              <a:t> </a:t>
            </a:r>
            <a:r>
              <a:rPr lang="ja-JP" altLang="ja-JP" sz="2000" dirty="0"/>
              <a:t>光と風のギガワット</a:t>
            </a:r>
            <a:r>
              <a:rPr lang="ja-JP" altLang="ja-JP" sz="2000" dirty="0" smtClean="0"/>
              <a:t>作戦）</a:t>
            </a:r>
            <a:r>
              <a:rPr lang="ja-JP" altLang="ja-JP" sz="2000" dirty="0"/>
              <a:t>（</a:t>
            </a:r>
            <a:r>
              <a:rPr lang="en-US" altLang="ja-JP" sz="2000" dirty="0"/>
              <a:t>100</a:t>
            </a:r>
            <a:r>
              <a:rPr lang="ja-JP" altLang="ja-JP" sz="2000" dirty="0"/>
              <a:t>分</a:t>
            </a:r>
            <a:r>
              <a:rPr lang="ja-JP" altLang="ja-JP" sz="2000" dirty="0" smtClean="0"/>
              <a:t>）</a:t>
            </a:r>
            <a:r>
              <a:rPr lang="en-US" altLang="ja-JP" sz="2000" dirty="0" smtClean="0"/>
              <a:t>  (2017)</a:t>
            </a:r>
            <a:endParaRPr lang="ja-JP" altLang="ja-JP" sz="2000" dirty="0"/>
          </a:p>
          <a:p>
            <a:r>
              <a:rPr lang="ja-JP" altLang="ja-JP" sz="2000" dirty="0"/>
              <a:t>　　予告編：</a:t>
            </a:r>
            <a:r>
              <a:rPr lang="en-US" altLang="ja-JP" sz="2000" u="sng" dirty="0">
                <a:hlinkClick r:id="rId10"/>
              </a:rPr>
              <a:t>https://youtu.be/U1Kc-</a:t>
            </a:r>
            <a:r>
              <a:rPr lang="en-US" altLang="ja-JP" sz="2000" u="sng" dirty="0" smtClean="0">
                <a:hlinkClick r:id="rId10"/>
              </a:rPr>
              <a:t>8_infI</a:t>
            </a:r>
            <a:endParaRPr lang="ja-JP" altLang="ja-JP" sz="20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10</a:t>
            </a:fld>
            <a:endParaRPr kumimoji="1" lang="ja-JP" altLang="en-US"/>
          </a:p>
        </p:txBody>
      </p:sp>
    </p:spTree>
    <p:extLst>
      <p:ext uri="{BB962C8B-B14F-4D97-AF65-F5344CB8AC3E}">
        <p14:creationId xmlns:p14="http://schemas.microsoft.com/office/powerpoint/2010/main" val="174193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監督：</a:t>
            </a:r>
            <a:r>
              <a:rPr lang="en-US" altLang="ja-JP" dirty="0"/>
              <a:t> </a:t>
            </a:r>
            <a:r>
              <a:rPr lang="ja-JP" altLang="ja-JP" dirty="0"/>
              <a:t>弁護士</a:t>
            </a:r>
            <a:r>
              <a:rPr lang="en-US" altLang="ja-JP" dirty="0"/>
              <a:t> </a:t>
            </a:r>
            <a:r>
              <a:rPr lang="ja-JP" altLang="ja-JP" dirty="0"/>
              <a:t>河合弘之</a:t>
            </a:r>
            <a:br>
              <a:rPr lang="ja-JP" altLang="ja-JP" dirty="0"/>
            </a:br>
            <a:endParaRPr kumimoji="1" lang="ja-JP" altLang="en-US" dirty="0"/>
          </a:p>
        </p:txBody>
      </p:sp>
      <p:sp>
        <p:nvSpPr>
          <p:cNvPr id="3" name="コンテンツ プレースホルダー 2"/>
          <p:cNvSpPr>
            <a:spLocks noGrp="1"/>
          </p:cNvSpPr>
          <p:nvPr>
            <p:ph idx="1"/>
          </p:nvPr>
        </p:nvSpPr>
        <p:spPr>
          <a:xfrm>
            <a:off x="457200" y="1155700"/>
            <a:ext cx="8229600" cy="4970463"/>
          </a:xfrm>
        </p:spPr>
        <p:txBody>
          <a:bodyPr>
            <a:normAutofit fontScale="40000" lnSpcReduction="20000"/>
          </a:bodyPr>
          <a:lstStyle/>
          <a:p>
            <a:pPr marL="0" indent="0">
              <a:buNone/>
            </a:pPr>
            <a:r>
              <a:rPr lang="ja-JP" altLang="ja-JP" sz="4200" dirty="0"/>
              <a:t>【 プロフィール 】</a:t>
            </a:r>
          </a:p>
          <a:p>
            <a:pPr marL="0" indent="0">
              <a:buNone/>
            </a:pPr>
            <a:r>
              <a:rPr lang="ja-JP" altLang="ja-JP" sz="4200" dirty="0"/>
              <a:t>さくら共同法律事務所　弁護士　</a:t>
            </a:r>
            <a:r>
              <a:rPr lang="en-US" altLang="ja-JP" sz="4200" dirty="0"/>
              <a:t>1944</a:t>
            </a:r>
            <a:r>
              <a:rPr lang="ja-JP" altLang="ja-JP" sz="4200" dirty="0"/>
              <a:t>年生まれ</a:t>
            </a:r>
          </a:p>
          <a:p>
            <a:pPr marL="0" indent="0">
              <a:buNone/>
            </a:pPr>
            <a:r>
              <a:rPr lang="en-US" altLang="ja-JP" sz="4200" dirty="0"/>
              <a:t>1967</a:t>
            </a:r>
            <a:r>
              <a:rPr lang="ja-JP" altLang="ja-JP" sz="4200" dirty="0"/>
              <a:t>年</a:t>
            </a:r>
            <a:r>
              <a:rPr lang="en-US" altLang="ja-JP" sz="4200" dirty="0"/>
              <a:t>9</a:t>
            </a:r>
            <a:r>
              <a:rPr lang="ja-JP" altLang="ja-JP" sz="4200" dirty="0"/>
              <a:t>月司法試験合格</a:t>
            </a:r>
          </a:p>
          <a:p>
            <a:pPr marL="0" indent="0">
              <a:buNone/>
            </a:pPr>
            <a:r>
              <a:rPr lang="en-US" altLang="ja-JP" sz="4200" dirty="0"/>
              <a:t>1968</a:t>
            </a:r>
            <a:r>
              <a:rPr lang="ja-JP" altLang="ja-JP" sz="4200" dirty="0"/>
              <a:t>年</a:t>
            </a:r>
            <a:r>
              <a:rPr lang="en-US" altLang="ja-JP" sz="4200" dirty="0"/>
              <a:t>3</a:t>
            </a:r>
            <a:r>
              <a:rPr lang="ja-JP" altLang="ja-JP" sz="4200" dirty="0"/>
              <a:t>月東京大学法学部卒業</a:t>
            </a:r>
          </a:p>
          <a:p>
            <a:pPr marL="0" indent="0">
              <a:buNone/>
            </a:pPr>
            <a:r>
              <a:rPr lang="en-US" altLang="ja-JP" sz="4200" dirty="0"/>
              <a:t> </a:t>
            </a:r>
            <a:endParaRPr lang="ja-JP" altLang="ja-JP" sz="4200" dirty="0"/>
          </a:p>
          <a:p>
            <a:pPr marL="0" indent="0">
              <a:buNone/>
            </a:pPr>
            <a:r>
              <a:rPr lang="ja-JP" altLang="ja-JP" sz="4200" dirty="0"/>
              <a:t>【信条】</a:t>
            </a:r>
          </a:p>
          <a:p>
            <a:pPr marL="0" indent="0">
              <a:buNone/>
            </a:pPr>
            <a:r>
              <a:rPr lang="ja-JP" altLang="ja-JP" sz="4200" dirty="0"/>
              <a:t>コンプライアンス（企業の法令遵守）と</a:t>
            </a:r>
            <a:r>
              <a:rPr lang="en-US" altLang="ja-JP" sz="4200" dirty="0"/>
              <a:t>CSR</a:t>
            </a:r>
            <a:r>
              <a:rPr lang="ja-JP" altLang="ja-JP" sz="4200" dirty="0"/>
              <a:t>（企業の社会貢献）をひろめること</a:t>
            </a:r>
          </a:p>
          <a:p>
            <a:pPr marL="0" indent="0">
              <a:buNone/>
            </a:pPr>
            <a:r>
              <a:rPr lang="ja-JP" altLang="ja-JP" sz="4200" dirty="0"/>
              <a:t>未来世代の代理人として地球環境を守ること（特に脱原発）</a:t>
            </a:r>
          </a:p>
          <a:p>
            <a:pPr marL="0" indent="0">
              <a:buNone/>
            </a:pPr>
            <a:r>
              <a:rPr lang="ja-JP" altLang="ja-JP" sz="4200" dirty="0"/>
              <a:t>弱い人・困っている人を助けること</a:t>
            </a:r>
          </a:p>
          <a:p>
            <a:pPr marL="0" indent="0">
              <a:buNone/>
            </a:pPr>
            <a:r>
              <a:rPr lang="ja-JP" altLang="ja-JP" sz="4200" dirty="0"/>
              <a:t>河合の脱原発は</a:t>
            </a:r>
            <a:r>
              <a:rPr lang="en-US" altLang="ja-JP" sz="4200" dirty="0"/>
              <a:t>1994</a:t>
            </a:r>
            <a:r>
              <a:rPr lang="ja-JP" altLang="ja-JP" sz="4200" dirty="0"/>
              <a:t>年故高木仁三郎博士との出会いに遡る。核化学博士であり反原発の父と呼ばれた高木との出会いは、バブル景気の立役者たちを辣腕弁護士として支え続けてきた河合に、その後の生き方を見つめ直すきっかけを与えたという。</a:t>
            </a:r>
            <a:r>
              <a:rPr lang="en-US" altLang="ja-JP" sz="4200" dirty="0"/>
              <a:t/>
            </a:r>
            <a:br>
              <a:rPr lang="en-US" altLang="ja-JP" sz="4200" dirty="0"/>
            </a:br>
            <a:r>
              <a:rPr lang="ja-JP" altLang="ja-JP" sz="4200" dirty="0"/>
              <a:t>ちょうどその頃、河合に福島第一原子力発電所３号機の</a:t>
            </a:r>
            <a:r>
              <a:rPr lang="en-US" altLang="ja-JP" sz="4200" dirty="0"/>
              <a:t>MOX</a:t>
            </a:r>
            <a:r>
              <a:rPr lang="ja-JP" altLang="ja-JP" sz="4200" dirty="0"/>
              <a:t>燃料装荷差止仮処分申立てへの協力要請が弁護士海渡雄一からあった。これが河合の脱原発訴訟の歴史の１頁目となった。この時の裁判は惜敗を喫するが、その惜敗が河合と海渡の連携を運命付けることになる。</a:t>
            </a:r>
            <a:r>
              <a:rPr lang="en-US" altLang="ja-JP" sz="4200" dirty="0"/>
              <a:t/>
            </a:r>
            <a:br>
              <a:rPr lang="en-US" altLang="ja-JP" sz="4200" dirty="0"/>
            </a:br>
            <a:r>
              <a:rPr lang="ja-JP" altLang="ja-JP" sz="4200" dirty="0"/>
              <a:t>＜詳しくは</a:t>
            </a:r>
            <a:r>
              <a:rPr lang="ja-JP" altLang="ja-JP" sz="4200" dirty="0">
                <a:hlinkClick r:id="rId2"/>
              </a:rPr>
              <a:t>「日本と原発トーク」『二人の弁護士・海渡弁護士は共に闘う盟友』</a:t>
            </a:r>
            <a:r>
              <a:rPr lang="ja-JP" altLang="ja-JP" sz="4200" dirty="0"/>
              <a:t>＞</a:t>
            </a:r>
            <a:r>
              <a:rPr lang="en-US" altLang="ja-JP" sz="4200" dirty="0"/>
              <a:t/>
            </a:r>
            <a:br>
              <a:rPr lang="en-US" altLang="ja-JP" sz="4200" dirty="0"/>
            </a:br>
            <a:r>
              <a:rPr lang="ja-JP" altLang="ja-JP" sz="4200" dirty="0"/>
              <a:t>こうして、一旦は回避されたフクイチ３号機の</a:t>
            </a:r>
            <a:r>
              <a:rPr lang="en-US" altLang="ja-JP" sz="4200" dirty="0"/>
              <a:t>MOX</a:t>
            </a:r>
            <a:r>
              <a:rPr lang="ja-JP" altLang="ja-JP" sz="4200" dirty="0"/>
              <a:t>燃料装荷だったが、</a:t>
            </a:r>
            <a:r>
              <a:rPr lang="en-US" altLang="ja-JP" sz="4200" dirty="0">
                <a:hlinkClick r:id="rId3"/>
              </a:rPr>
              <a:t>2010</a:t>
            </a:r>
            <a:r>
              <a:rPr lang="ja-JP" altLang="ja-JP" sz="4200" dirty="0">
                <a:hlinkClick r:id="rId3"/>
              </a:rPr>
              <a:t>年</a:t>
            </a:r>
            <a:r>
              <a:rPr lang="en-US" altLang="ja-JP" sz="4200" dirty="0">
                <a:hlinkClick r:id="rId3"/>
              </a:rPr>
              <a:t>10</a:t>
            </a:r>
            <a:r>
              <a:rPr lang="ja-JP" altLang="ja-JP" sz="4200" dirty="0">
                <a:hlinkClick r:id="rId3"/>
              </a:rPr>
              <a:t>月プルサーマル運転が再開</a:t>
            </a:r>
            <a:r>
              <a:rPr lang="ja-JP" altLang="ja-JP" sz="4200" dirty="0"/>
              <a:t>されることになった。</a:t>
            </a:r>
            <a:r>
              <a:rPr lang="en-US" altLang="ja-JP" sz="4200" dirty="0"/>
              <a:t/>
            </a:r>
            <a:br>
              <a:rPr lang="en-US" altLang="ja-JP" sz="4200" dirty="0"/>
            </a:br>
            <a:r>
              <a:rPr lang="ja-JP" altLang="ja-JP" sz="4200" dirty="0"/>
              <a:t>その翌年、東日本大震災が起きた。</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11</a:t>
            </a:fld>
            <a:endParaRPr kumimoji="1" lang="ja-JP" altLang="en-US"/>
          </a:p>
        </p:txBody>
      </p:sp>
    </p:spTree>
    <p:extLst>
      <p:ext uri="{BB962C8B-B14F-4D97-AF65-F5344CB8AC3E}">
        <p14:creationId xmlns:p14="http://schemas.microsoft.com/office/powerpoint/2010/main" val="10569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構成・監修：</a:t>
            </a:r>
            <a:r>
              <a:rPr lang="en-US" altLang="ja-JP" dirty="0"/>
              <a:t> </a:t>
            </a:r>
            <a:r>
              <a:rPr lang="ja-JP" altLang="ja-JP" dirty="0"/>
              <a:t>弁護士</a:t>
            </a:r>
            <a:r>
              <a:rPr lang="en-US" altLang="ja-JP" dirty="0"/>
              <a:t> </a:t>
            </a:r>
            <a:r>
              <a:rPr lang="ja-JP" altLang="ja-JP" dirty="0"/>
              <a:t>海渡雄一</a:t>
            </a:r>
            <a:br>
              <a:rPr lang="ja-JP" altLang="ja-JP" dirty="0"/>
            </a:br>
            <a:endParaRPr kumimoji="1" lang="ja-JP" altLang="en-US" dirty="0"/>
          </a:p>
        </p:txBody>
      </p:sp>
      <p:sp>
        <p:nvSpPr>
          <p:cNvPr id="3" name="コンテンツ プレースホルダー 2"/>
          <p:cNvSpPr>
            <a:spLocks noGrp="1"/>
          </p:cNvSpPr>
          <p:nvPr>
            <p:ph idx="1"/>
          </p:nvPr>
        </p:nvSpPr>
        <p:spPr>
          <a:xfrm>
            <a:off x="457200" y="1193800"/>
            <a:ext cx="8229600" cy="4932363"/>
          </a:xfrm>
        </p:spPr>
        <p:txBody>
          <a:bodyPr>
            <a:normAutofit fontScale="40000" lnSpcReduction="20000"/>
          </a:bodyPr>
          <a:lstStyle/>
          <a:p>
            <a:pPr marL="0" indent="0">
              <a:buNone/>
            </a:pPr>
            <a:r>
              <a:rPr lang="ja-JP" altLang="ja-JP" sz="4200" dirty="0"/>
              <a:t>【 プロフィール 】</a:t>
            </a:r>
          </a:p>
          <a:p>
            <a:pPr marL="0" indent="0">
              <a:buNone/>
            </a:pPr>
            <a:r>
              <a:rPr lang="ja-JP" altLang="ja-JP" sz="4200" dirty="0" smtClean="0"/>
              <a:t>東京</a:t>
            </a:r>
            <a:r>
              <a:rPr lang="ja-JP" altLang="ja-JP" sz="4200" dirty="0"/>
              <a:t>共同法律事務所　弁護士　</a:t>
            </a:r>
            <a:r>
              <a:rPr lang="en-US" altLang="ja-JP" sz="4200" dirty="0"/>
              <a:t>1955</a:t>
            </a:r>
            <a:r>
              <a:rPr lang="ja-JP" altLang="ja-JP" sz="4200" dirty="0"/>
              <a:t>年生まれ</a:t>
            </a:r>
          </a:p>
          <a:p>
            <a:pPr marL="0" indent="0">
              <a:buNone/>
            </a:pPr>
            <a:r>
              <a:rPr lang="en-US" altLang="ja-JP" sz="4200" dirty="0" smtClean="0"/>
              <a:t>1978</a:t>
            </a:r>
            <a:r>
              <a:rPr lang="ja-JP" altLang="ja-JP" sz="4200" dirty="0"/>
              <a:t>年</a:t>
            </a:r>
            <a:r>
              <a:rPr lang="en-US" altLang="ja-JP" sz="4200" dirty="0"/>
              <a:t>9</a:t>
            </a:r>
            <a:r>
              <a:rPr lang="ja-JP" altLang="ja-JP" sz="4200" dirty="0"/>
              <a:t>月司法試験合格・</a:t>
            </a:r>
            <a:r>
              <a:rPr lang="en-US" altLang="ja-JP" sz="4200" dirty="0"/>
              <a:t>1979</a:t>
            </a:r>
            <a:r>
              <a:rPr lang="ja-JP" altLang="ja-JP" sz="4200" dirty="0"/>
              <a:t>年</a:t>
            </a:r>
            <a:r>
              <a:rPr lang="en-US" altLang="ja-JP" sz="4200" dirty="0"/>
              <a:t>3</a:t>
            </a:r>
            <a:r>
              <a:rPr lang="ja-JP" altLang="ja-JP" sz="4200" dirty="0"/>
              <a:t>月東京大学法学部卒業</a:t>
            </a:r>
          </a:p>
          <a:p>
            <a:pPr marL="0" indent="0">
              <a:buNone/>
            </a:pPr>
            <a:r>
              <a:rPr lang="ja-JP" altLang="ja-JP" sz="4200" dirty="0" smtClean="0"/>
              <a:t>日</a:t>
            </a:r>
            <a:r>
              <a:rPr lang="ja-JP" altLang="ja-JP" sz="4200" dirty="0"/>
              <a:t>本弁護士連合会事務総長（</a:t>
            </a:r>
            <a:r>
              <a:rPr lang="en-US" altLang="ja-JP" sz="4200" dirty="0"/>
              <a:t>2010</a:t>
            </a:r>
            <a:r>
              <a:rPr lang="ja-JP" altLang="ja-JP" sz="4200" dirty="0"/>
              <a:t>～</a:t>
            </a:r>
            <a:r>
              <a:rPr lang="en-US" altLang="ja-JP" sz="4200" dirty="0"/>
              <a:t>2012</a:t>
            </a:r>
            <a:r>
              <a:rPr lang="ja-JP" altLang="ja-JP" sz="4200" dirty="0"/>
              <a:t>年</a:t>
            </a:r>
            <a:r>
              <a:rPr lang="ja-JP" altLang="ja-JP" sz="4200" dirty="0" smtClean="0"/>
              <a:t>）</a:t>
            </a:r>
            <a:endParaRPr lang="en-US" altLang="ja-JP" sz="4200" dirty="0" smtClean="0"/>
          </a:p>
          <a:p>
            <a:pPr marL="0" indent="0">
              <a:buNone/>
            </a:pPr>
            <a:endParaRPr lang="ja-JP" altLang="ja-JP" sz="4200" dirty="0"/>
          </a:p>
          <a:p>
            <a:pPr marL="0" indent="0">
              <a:buNone/>
            </a:pPr>
            <a:r>
              <a:rPr lang="ja-JP" altLang="ja-JP" sz="4200" dirty="0"/>
              <a:t>まあるい瞳とニコニコ笑顔。弁護士的イメージがまったくない外観からは、海渡が持つ情熱や探求心を計り知ることはできない。</a:t>
            </a:r>
          </a:p>
          <a:p>
            <a:pPr marL="0" indent="0">
              <a:buNone/>
            </a:pPr>
            <a:r>
              <a:rPr lang="ja-JP" altLang="ja-JP" sz="4200" dirty="0"/>
              <a:t>元々天文少年だった。漆黒の空に輝く星々の広がりに興味が尽きることはなかった。天文少年時代、関西の名門灘校の『銀の匙教室』の生徒でもあった。当然、理系に進むと思われていた海渡が法学部を目指すきっかけとなったのは、数Ⅲで点数が伸びなかったためだという。それでも海渡はストレートで東大法学部に入学した。入学式で出会ったのが元社民党党首で生涯の伴侶でもある福島瑞穂だった。大学３年の時にはすでに原発問題に取り組む弁護士になると決めていた。そのきっかけは</a:t>
            </a:r>
            <a:r>
              <a:rPr lang="en-US" altLang="ja-JP" sz="4200" dirty="0"/>
              <a:t>1977</a:t>
            </a:r>
            <a:r>
              <a:rPr lang="ja-JP" altLang="ja-JP" sz="4200" dirty="0"/>
              <a:t>年の故久米三四郎大阪大学講師の東大公開自主講座だった。</a:t>
            </a:r>
          </a:p>
          <a:p>
            <a:pPr marL="0" indent="0">
              <a:buNone/>
            </a:pPr>
            <a:r>
              <a:rPr lang="ja-JP" altLang="ja-JP" sz="4200" dirty="0"/>
              <a:t>＜続きは</a:t>
            </a:r>
            <a:r>
              <a:rPr lang="ja-JP" altLang="ja-JP" sz="4200" dirty="0">
                <a:hlinkClick r:id="rId2"/>
              </a:rPr>
              <a:t>「日本と原発トーク」『海渡雄一インタビューから』</a:t>
            </a:r>
            <a:r>
              <a:rPr lang="ja-JP" altLang="ja-JP" sz="4200" dirty="0"/>
              <a:t>＞</a:t>
            </a:r>
          </a:p>
          <a:p>
            <a:pPr marL="0" indent="0">
              <a:buNone/>
            </a:pPr>
            <a:r>
              <a:rPr lang="ja-JP" altLang="ja-JP" sz="4200" dirty="0"/>
              <a:t>大学時代に向き合うと決めた原発訴訟はすでに約</a:t>
            </a:r>
            <a:r>
              <a:rPr lang="en-US" altLang="ja-JP" sz="4200" dirty="0"/>
              <a:t>40</a:t>
            </a:r>
            <a:r>
              <a:rPr lang="ja-JP" altLang="ja-JP" sz="4200" dirty="0"/>
              <a:t>年を経過する天職となった。一方で海渡は、監獄人権センター事務局長も務めている。なぜか。「僕はこういう活動をしてるでしょ？だから、いつ何時政治犯だなんて濡れ衣を着せられるかわからない。そうなった時にね、生きて出てこれる刑務所にしておかなきゃと思ってるの。今の状況じゃ生きて出てこれないかもしれないから……」。</a:t>
            </a:r>
          </a:p>
          <a:p>
            <a:pPr marL="0" indent="0">
              <a:buNone/>
            </a:pPr>
            <a:r>
              <a:rPr lang="ja-JP" altLang="ja-JP" sz="4200" dirty="0"/>
              <a:t>満面のニコニコ笑顔からは想像できない覚悟である。</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12</a:t>
            </a:fld>
            <a:endParaRPr kumimoji="1" lang="ja-JP" altLang="en-US"/>
          </a:p>
        </p:txBody>
      </p:sp>
    </p:spTree>
    <p:extLst>
      <p:ext uri="{BB962C8B-B14F-4D97-AF65-F5344CB8AC3E}">
        <p14:creationId xmlns:p14="http://schemas.microsoft.com/office/powerpoint/2010/main" val="164189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制作協力：</a:t>
            </a:r>
            <a:r>
              <a:rPr lang="en-US" altLang="ja-JP" dirty="0"/>
              <a:t> </a:t>
            </a:r>
            <a:r>
              <a:rPr lang="ja-JP" altLang="ja-JP" dirty="0"/>
              <a:t>木村結</a:t>
            </a:r>
            <a:br>
              <a:rPr lang="ja-JP" altLang="ja-JP" dirty="0"/>
            </a:br>
            <a:endParaRPr kumimoji="1" lang="ja-JP" altLang="en-US" dirty="0"/>
          </a:p>
        </p:txBody>
      </p:sp>
      <p:sp>
        <p:nvSpPr>
          <p:cNvPr id="3" name="コンテンツ プレースホルダー 2"/>
          <p:cNvSpPr>
            <a:spLocks noGrp="1"/>
          </p:cNvSpPr>
          <p:nvPr>
            <p:ph idx="1"/>
          </p:nvPr>
        </p:nvSpPr>
        <p:spPr>
          <a:xfrm>
            <a:off x="457200" y="1104900"/>
            <a:ext cx="8229600" cy="5021263"/>
          </a:xfrm>
        </p:spPr>
        <p:txBody>
          <a:bodyPr>
            <a:normAutofit fontScale="40000" lnSpcReduction="20000"/>
          </a:bodyPr>
          <a:lstStyle/>
          <a:p>
            <a:pPr marL="0" indent="0">
              <a:buNone/>
            </a:pPr>
            <a:r>
              <a:rPr lang="ja-JP" altLang="ja-JP" sz="4500" dirty="0"/>
              <a:t>【 プロフィール 】</a:t>
            </a:r>
          </a:p>
          <a:p>
            <a:pPr marL="0" indent="0">
              <a:buNone/>
            </a:pPr>
            <a:r>
              <a:rPr lang="en-US" altLang="ja-JP" sz="4500" dirty="0"/>
              <a:t>	</a:t>
            </a:r>
            <a:r>
              <a:rPr lang="ja-JP" altLang="ja-JP" sz="4500" dirty="0"/>
              <a:t>「東電株主代表訴訟」事務局長　</a:t>
            </a:r>
            <a:r>
              <a:rPr lang="en-US" altLang="ja-JP" sz="4500" dirty="0"/>
              <a:t>1952</a:t>
            </a:r>
            <a:r>
              <a:rPr lang="ja-JP" altLang="ja-JP" sz="4500" dirty="0"/>
              <a:t>年</a:t>
            </a:r>
            <a:r>
              <a:rPr lang="ja-JP" altLang="ja-JP" sz="4500" dirty="0" smtClean="0"/>
              <a:t>生まれ</a:t>
            </a:r>
            <a:endParaRPr lang="en-US" altLang="ja-JP" sz="4500" dirty="0" smtClean="0"/>
          </a:p>
          <a:p>
            <a:pPr marL="0" indent="0">
              <a:buNone/>
            </a:pPr>
            <a:endParaRPr lang="ja-JP" altLang="ja-JP" sz="4500" dirty="0"/>
          </a:p>
          <a:p>
            <a:pPr marL="0" indent="0">
              <a:buNone/>
            </a:pPr>
            <a:r>
              <a:rPr lang="ja-JP" altLang="ja-JP" sz="4500" dirty="0"/>
              <a:t>福島告訴団の提訴する東電経営者に対する刑事告発・告訴は、検察審議会によって一部経営者の起訴相当と決議された。この追い風を受けると思われるのが『東電株主代表訴訟』である。審議会決議文に示した電力経営者の管理義務。これが『東電株主代表訴訟』の中核をなすからだ。木村はその事務局長を務めている。</a:t>
            </a:r>
          </a:p>
          <a:p>
            <a:pPr marL="0" indent="0">
              <a:buNone/>
            </a:pPr>
            <a:r>
              <a:rPr lang="ja-JP" altLang="ja-JP" sz="4500" dirty="0"/>
              <a:t>木村と原発の関係はチェルノブイリ事故に端を発するが、そもそも柏崎刈羽原発の近隣で育ち、ソ連を通過して来る偏西風の風下である日本海沿岸 で育ったことが、木村の原点を形成しているとも言える。</a:t>
            </a:r>
          </a:p>
          <a:p>
            <a:pPr marL="0" indent="0">
              <a:buNone/>
            </a:pPr>
            <a:r>
              <a:rPr lang="en-US" altLang="ja-JP" sz="4500" dirty="0"/>
              <a:t>1987</a:t>
            </a:r>
            <a:r>
              <a:rPr lang="ja-JP" altLang="ja-JP" sz="4500" dirty="0"/>
              <a:t>年木村らが行った中野区の放射能測定室の設置運動は、</a:t>
            </a:r>
            <a:r>
              <a:rPr lang="en-US" altLang="ja-JP" sz="4500" dirty="0"/>
              <a:t>1989</a:t>
            </a:r>
            <a:r>
              <a:rPr lang="ja-JP" altLang="ja-JP" sz="4500" dirty="0"/>
              <a:t>年</a:t>
            </a:r>
            <a:r>
              <a:rPr lang="en-US" altLang="ja-JP" sz="4500" dirty="0"/>
              <a:t>4</a:t>
            </a:r>
            <a:r>
              <a:rPr lang="ja-JP" altLang="ja-JP" sz="4500" dirty="0"/>
              <a:t>月自治体として全国初の放射能測定室を実現させた。区内の保育園や小中学校の給食食材を測定したほか、区民の持ち込み食材も測定し、木村が作った連絡会でデータを公表。</a:t>
            </a:r>
          </a:p>
          <a:p>
            <a:pPr marL="0" indent="0">
              <a:buNone/>
            </a:pPr>
            <a:r>
              <a:rPr lang="en-US" altLang="ja-JP" sz="4500" dirty="0"/>
              <a:t> </a:t>
            </a:r>
            <a:endParaRPr lang="ja-JP" altLang="ja-JP" sz="4500" dirty="0"/>
          </a:p>
          <a:p>
            <a:pPr marL="0" indent="0">
              <a:buNone/>
            </a:pPr>
            <a:r>
              <a:rPr lang="ja-JP" altLang="ja-JP" sz="4500" dirty="0"/>
              <a:t>同年７月、全国各地の脱原発運動と連携し「原発いらない人 びと」を立ち上げ、東京選挙区候補として参議院選に出馬した。選挙後も、福島や新潟に原発を押しつけている東京でできる運動を模索し、株主総会に脱原発提案を提出している。現在、この運動は原発がある９電力すべてで行われている。</a:t>
            </a:r>
          </a:p>
          <a:p>
            <a:pPr marL="0" indent="0">
              <a:buNone/>
            </a:pPr>
            <a:r>
              <a:rPr lang="en-US" altLang="ja-JP" sz="4500" dirty="0"/>
              <a:t> </a:t>
            </a:r>
            <a:endParaRPr lang="ja-JP" altLang="ja-JP" sz="45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13</a:t>
            </a:fld>
            <a:endParaRPr kumimoji="1" lang="ja-JP" altLang="en-US"/>
          </a:p>
        </p:txBody>
      </p:sp>
    </p:spTree>
    <p:extLst>
      <p:ext uri="{BB962C8B-B14F-4D97-AF65-F5344CB8AC3E}">
        <p14:creationId xmlns:p14="http://schemas.microsoft.com/office/powerpoint/2010/main" val="3342693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原子力ムラ</a:t>
            </a: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14</a:t>
            </a:fld>
            <a:endParaRPr kumimoji="1" lang="ja-JP" altLang="en-US"/>
          </a:p>
        </p:txBody>
      </p:sp>
      <p:pic>
        <p:nvPicPr>
          <p:cNvPr id="7" name="コンテンツ プレースホルダー 6" descr="電子村.pdf"/>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37374" r="-25440"/>
          <a:stretch/>
        </p:blipFill>
        <p:spPr>
          <a:xfrm rot="5400000">
            <a:off x="431803" y="-352426"/>
            <a:ext cx="8229600" cy="7493002"/>
          </a:xfrm>
        </p:spPr>
      </p:pic>
    </p:spTree>
    <p:extLst>
      <p:ext uri="{BB962C8B-B14F-4D97-AF65-F5344CB8AC3E}">
        <p14:creationId xmlns:p14="http://schemas.microsoft.com/office/powerpoint/2010/main" val="383151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53976"/>
            <a:ext cx="8229600" cy="1143000"/>
          </a:xfrm>
        </p:spPr>
        <p:txBody>
          <a:bodyPr>
            <a:noAutofit/>
          </a:bodyPr>
          <a:lstStyle/>
          <a:p>
            <a:r>
              <a:rPr lang="ja-JP" altLang="ja-JP" sz="2800" dirty="0"/>
              <a:t>日本と原発</a:t>
            </a:r>
            <a:br>
              <a:rPr lang="ja-JP" altLang="ja-JP" sz="2800" dirty="0"/>
            </a:br>
            <a:r>
              <a:rPr lang="ja-JP" altLang="ja-JP" sz="2800" dirty="0"/>
              <a:t>ストーリー</a:t>
            </a:r>
            <a:br>
              <a:rPr lang="ja-JP" altLang="ja-JP" sz="2800" dirty="0"/>
            </a:br>
            <a:endParaRPr kumimoji="1" lang="ja-JP" altLang="en-US" sz="2800" dirty="0"/>
          </a:p>
        </p:txBody>
      </p:sp>
      <p:sp>
        <p:nvSpPr>
          <p:cNvPr id="3" name="コンテンツ プレースホルダー 2"/>
          <p:cNvSpPr>
            <a:spLocks noGrp="1"/>
          </p:cNvSpPr>
          <p:nvPr>
            <p:ph idx="1"/>
          </p:nvPr>
        </p:nvSpPr>
        <p:spPr>
          <a:xfrm>
            <a:off x="457200" y="1206500"/>
            <a:ext cx="8229600" cy="4919663"/>
          </a:xfrm>
        </p:spPr>
        <p:txBody>
          <a:bodyPr>
            <a:normAutofit fontScale="25000" lnSpcReduction="20000"/>
          </a:bodyPr>
          <a:lstStyle/>
          <a:p>
            <a:pPr marL="0" indent="0">
              <a:buNone/>
            </a:pPr>
            <a:r>
              <a:rPr lang="ja-JP" altLang="ja-JP" sz="7200" dirty="0"/>
              <a:t>この映画は、弁護士河合弘之と盟友弁護士海渡雄一、訴訟を共に闘う木村結の</a:t>
            </a:r>
            <a:r>
              <a:rPr lang="en-US" altLang="ja-JP" sz="7200" dirty="0"/>
              <a:t>3</a:t>
            </a:r>
            <a:r>
              <a:rPr lang="ja-JP" altLang="ja-JP" sz="7200" dirty="0"/>
              <a:t>人が多くの関係者、有識者にインタビュー取材を行い、現地での情報収集や報道資料等を基に事故に巻き込まれた人々の苦しみ、原発事故を引き起こした背景、改善されない規制基準、エネルギー政策のウソと真実を追求したドキュメンタリー映画である</a:t>
            </a:r>
            <a:r>
              <a:rPr lang="ja-JP" altLang="ja-JP" sz="7200" dirty="0" smtClean="0"/>
              <a:t>。</a:t>
            </a:r>
            <a:endParaRPr lang="en-US" altLang="ja-JP" sz="7200" dirty="0" smtClean="0"/>
          </a:p>
          <a:p>
            <a:pPr marL="0" indent="0">
              <a:buNone/>
            </a:pPr>
            <a:endParaRPr lang="ja-JP" altLang="ja-JP" sz="7200" dirty="0"/>
          </a:p>
          <a:p>
            <a:pPr marL="0" indent="0">
              <a:buNone/>
            </a:pPr>
            <a:r>
              <a:rPr lang="ja-JP" altLang="ja-JP" sz="4400" dirty="0"/>
              <a:t>　</a:t>
            </a:r>
            <a:r>
              <a:rPr lang="en-US" altLang="ja-JP" sz="9600" dirty="0"/>
              <a:t>1953</a:t>
            </a:r>
            <a:r>
              <a:rPr lang="ja-JP" altLang="ja-JP" sz="9600" dirty="0"/>
              <a:t>年、国連総会で「原子力の平和利用」が世界に発信されて以降、「夢のエネルギー」として国を挙げて取り組んできた原子力発電。</a:t>
            </a:r>
          </a:p>
          <a:p>
            <a:pPr marL="0" indent="0">
              <a:buNone/>
            </a:pPr>
            <a:r>
              <a:rPr lang="ja-JP" altLang="ja-JP" sz="9600" dirty="0"/>
              <a:t>＜夢のエネルギー開発が明るい未来を創る＞。</a:t>
            </a:r>
          </a:p>
          <a:p>
            <a:pPr marL="0" indent="0">
              <a:buNone/>
            </a:pPr>
            <a:r>
              <a:rPr lang="ja-JP" altLang="ja-JP" sz="9600" dirty="0"/>
              <a:t>これを信じ、原発の安全を信じてきた私たち。</a:t>
            </a:r>
          </a:p>
          <a:p>
            <a:pPr marL="0" indent="0">
              <a:buNone/>
            </a:pPr>
            <a:r>
              <a:rPr lang="ja-JP" altLang="ja-JP" sz="9600" dirty="0"/>
              <a:t>でも、その夢は</a:t>
            </a:r>
            <a:r>
              <a:rPr lang="en-US" altLang="ja-JP" sz="9600" dirty="0"/>
              <a:t>2011</a:t>
            </a:r>
            <a:r>
              <a:rPr lang="ja-JP" altLang="ja-JP" sz="9600" dirty="0"/>
              <a:t>年</a:t>
            </a:r>
            <a:r>
              <a:rPr lang="en-US" altLang="ja-JP" sz="9600" dirty="0"/>
              <a:t>3</a:t>
            </a:r>
            <a:r>
              <a:rPr lang="ja-JP" altLang="ja-JP" sz="9600" dirty="0"/>
              <a:t>月</a:t>
            </a:r>
            <a:r>
              <a:rPr lang="en-US" altLang="ja-JP" sz="9600" dirty="0"/>
              <a:t>11</a:t>
            </a:r>
            <a:r>
              <a:rPr lang="ja-JP" altLang="ja-JP" sz="9600" dirty="0"/>
              <a:t>日に発生した東京電力福島第一原子力発電所の、発電史上最悪の事故によって、無残に砕かれることになりました。</a:t>
            </a:r>
          </a:p>
          <a:p>
            <a:pPr marL="0" indent="0">
              <a:buNone/>
            </a:pPr>
            <a:r>
              <a:rPr lang="ja-JP" altLang="ja-JP" sz="9600" dirty="0"/>
              <a:t>しかも、それは、地震・津波によって瓦礫に埋まったままのまだ生きているかもしれない人々を放置して故郷を後にするという経験したことのない災害という形になって私たちを苦しめることになってしまったのです。</a:t>
            </a:r>
          </a:p>
          <a:p>
            <a:pPr marL="0" indent="0">
              <a:buNone/>
            </a:pPr>
            <a:endParaRPr kumimoji="1" lang="ja-JP" altLang="en-US" sz="96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15</a:t>
            </a:fld>
            <a:endParaRPr kumimoji="1" lang="ja-JP" altLang="en-US"/>
          </a:p>
        </p:txBody>
      </p:sp>
    </p:spTree>
    <p:extLst>
      <p:ext uri="{BB962C8B-B14F-4D97-AF65-F5344CB8AC3E}">
        <p14:creationId xmlns:p14="http://schemas.microsoft.com/office/powerpoint/2010/main" val="197893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日本と原発</a:t>
            </a:r>
            <a:br>
              <a:rPr lang="ja-JP" altLang="ja-JP" dirty="0"/>
            </a:br>
            <a:r>
              <a:rPr lang="ja-JP" altLang="ja-JP" dirty="0"/>
              <a:t>ストーリー</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lang="ja-JP" altLang="ja-JP" dirty="0"/>
              <a:t>故郷を追われた人々は今も苦しみ続けています。それでも再稼働を推し進めようとする政府と行政。</a:t>
            </a:r>
            <a:r>
              <a:rPr lang="en-US" altLang="ja-JP" dirty="0"/>
              <a:t/>
            </a:r>
            <a:br>
              <a:rPr lang="en-US" altLang="ja-JP" dirty="0"/>
            </a:br>
            <a:r>
              <a:rPr lang="ja-JP" altLang="ja-JP" dirty="0"/>
              <a:t>何がそうさせるのか、新規制基準によって再稼働することにはどんな問題があるのか。どんな利益があるのか。</a:t>
            </a:r>
          </a:p>
          <a:p>
            <a:r>
              <a:rPr lang="ja-JP" altLang="ja-JP" dirty="0"/>
              <a:t>丸２年の歳月をかけて、弁護士河合弘之と盟友弁護士海渡雄一、訴訟を共に闘う木村結の３人は、いくつもの裁判を闘いながら、多くの被災者に向き合い、有識者と語り合い、故郷を手放すことになってしまう災害とは何かについて、真実の声を聴き続けてきました。</a:t>
            </a:r>
            <a:r>
              <a:rPr lang="en-US" altLang="ja-JP" dirty="0"/>
              <a:t/>
            </a:r>
            <a:br>
              <a:rPr lang="en-US" altLang="ja-JP" dirty="0"/>
            </a:br>
            <a:r>
              <a:rPr lang="ja-JP" altLang="ja-JP" dirty="0"/>
              <a:t>私たちは原発で幸せですか？</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16</a:t>
            </a:fld>
            <a:endParaRPr kumimoji="1" lang="ja-JP" altLang="en-US"/>
          </a:p>
        </p:txBody>
      </p:sp>
    </p:spTree>
    <p:extLst>
      <p:ext uri="{BB962C8B-B14F-4D97-AF65-F5344CB8AC3E}">
        <p14:creationId xmlns:p14="http://schemas.microsoft.com/office/powerpoint/2010/main" val="219505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『原発訴訟』とは？</a:t>
            </a:r>
            <a:br>
              <a:rPr lang="ja-JP" altLang="ja-JP" dirty="0"/>
            </a:br>
            <a:endParaRPr kumimoji="1" lang="ja-JP" altLang="en-US" dirty="0"/>
          </a:p>
        </p:txBody>
      </p:sp>
      <p:sp>
        <p:nvSpPr>
          <p:cNvPr id="3" name="コンテンツ プレースホルダー 2"/>
          <p:cNvSpPr>
            <a:spLocks noGrp="1"/>
          </p:cNvSpPr>
          <p:nvPr>
            <p:ph idx="1"/>
          </p:nvPr>
        </p:nvSpPr>
        <p:spPr>
          <a:xfrm>
            <a:off x="457200" y="1282700"/>
            <a:ext cx="8229600" cy="4843463"/>
          </a:xfrm>
        </p:spPr>
        <p:txBody>
          <a:bodyPr>
            <a:normAutofit fontScale="85000" lnSpcReduction="10000"/>
          </a:bodyPr>
          <a:lstStyle/>
          <a:p>
            <a:r>
              <a:rPr kumimoji="1" lang="ja-JP" altLang="en-US" dirty="0" smtClean="0"/>
              <a:t>なぜ、弁護士がドキュメンタリー映画を作ったのか？</a:t>
            </a:r>
            <a:endParaRPr kumimoji="1" lang="en-US" altLang="ja-JP" dirty="0" smtClean="0"/>
          </a:p>
          <a:p>
            <a:r>
              <a:rPr lang="ja-JP" altLang="ja-JP" dirty="0"/>
              <a:t>原発訴訟とは何か？ 民主主義社会が用意した安全弁はどのように機能するのか？</a:t>
            </a:r>
          </a:p>
          <a:p>
            <a:r>
              <a:rPr lang="ja-JP" altLang="ja-JP" dirty="0"/>
              <a:t>河合・海渡が闘う原発に関連する訴訟についての概略をご紹介しよう。</a:t>
            </a:r>
            <a:r>
              <a:rPr lang="en-US" altLang="ja-JP" dirty="0"/>
              <a:t>3.11</a:t>
            </a:r>
            <a:r>
              <a:rPr lang="ja-JP" altLang="ja-JP" dirty="0"/>
              <a:t>までの「原発訴訟」とそれ以降では賠償や責任という点で大きな変化があり、現状では＜訴訟＞という言葉で一括りにはできない状況となっている。【運転差止訴訟】【刑事告訴・告発】【原発賠償問題】【東電株主代表訴訟】の簡単な説明は各項目タブをクリックしてチェック。詳しくは</a:t>
            </a:r>
            <a:r>
              <a:rPr lang="ja-JP" altLang="ja-JP" dirty="0">
                <a:hlinkClick r:id="rId2"/>
              </a:rPr>
              <a:t>海渡雄一著『原発訴訟』岩波新書</a:t>
            </a:r>
            <a:r>
              <a:rPr lang="en-US" altLang="ja-JP" dirty="0"/>
              <a:t> </a:t>
            </a:r>
            <a:r>
              <a:rPr lang="ja-JP" altLang="ja-JP" dirty="0"/>
              <a:t>のご一読を。</a:t>
            </a:r>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17</a:t>
            </a:fld>
            <a:endParaRPr kumimoji="1" lang="ja-JP" altLang="en-US"/>
          </a:p>
        </p:txBody>
      </p:sp>
    </p:spTree>
    <p:extLst>
      <p:ext uri="{BB962C8B-B14F-4D97-AF65-F5344CB8AC3E}">
        <p14:creationId xmlns:p14="http://schemas.microsoft.com/office/powerpoint/2010/main" val="649043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運転差止訴訟</a:t>
            </a:r>
            <a:br>
              <a:rPr lang="ja-JP" altLang="ja-JP" dirty="0"/>
            </a:b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2400" dirty="0"/>
              <a:t>3.11</a:t>
            </a:r>
            <a:r>
              <a:rPr lang="ja-JP" altLang="ja-JP" sz="2400" dirty="0"/>
              <a:t>以前、運転差止訴訟は＜行政訴訟＞と＜民事訴訟＞とに大きく二分されてきた。＜行政訴訟＞は経済産業大臣などの国に対して、許可取消しを求める訴訟で、１件目は</a:t>
            </a:r>
            <a:r>
              <a:rPr lang="en-US" altLang="ja-JP" sz="2400" dirty="0"/>
              <a:t>40</a:t>
            </a:r>
            <a:r>
              <a:rPr lang="ja-JP" altLang="ja-JP" sz="2400" dirty="0"/>
              <a:t>年以上も前の</a:t>
            </a:r>
            <a:r>
              <a:rPr lang="en-US" altLang="ja-JP" sz="2400" dirty="0"/>
              <a:t>1973</a:t>
            </a:r>
            <a:r>
              <a:rPr lang="ja-JP" altLang="ja-JP" sz="2400" dirty="0"/>
              <a:t>年</a:t>
            </a:r>
            <a:r>
              <a:rPr lang="en-US" altLang="ja-JP" sz="2400" dirty="0"/>
              <a:t>8</a:t>
            </a:r>
            <a:r>
              <a:rPr lang="ja-JP" altLang="ja-JP" sz="2400" dirty="0"/>
              <a:t>月</a:t>
            </a:r>
            <a:r>
              <a:rPr lang="en-US" altLang="ja-JP" sz="2400" dirty="0"/>
              <a:t>27</a:t>
            </a:r>
            <a:r>
              <a:rPr lang="ja-JP" altLang="ja-JP" sz="2400" dirty="0"/>
              <a:t>日提訴「伊方原発１号炉」設置許可取消だった。＜民事訴訟＞とは、電力会社などの設置者に対して施設の建設・運転の差し止めを求めるもので、</a:t>
            </a:r>
            <a:r>
              <a:rPr lang="en-US" altLang="ja-JP" sz="2400" dirty="0"/>
              <a:t>1981</a:t>
            </a:r>
            <a:r>
              <a:rPr lang="ja-JP" altLang="ja-JP" sz="2400" dirty="0"/>
              <a:t>年</a:t>
            </a:r>
            <a:r>
              <a:rPr lang="en-US" altLang="ja-JP" sz="2400" dirty="0"/>
              <a:t>12</a:t>
            </a:r>
            <a:r>
              <a:rPr lang="ja-JP" altLang="ja-JP" sz="2400" dirty="0"/>
              <a:t>月</a:t>
            </a:r>
            <a:r>
              <a:rPr lang="en-US" altLang="ja-JP" sz="2400" dirty="0"/>
              <a:t>26</a:t>
            </a:r>
            <a:r>
              <a:rPr lang="ja-JP" altLang="ja-JP" sz="2400" dirty="0"/>
              <a:t>日提訴の「女川原発１、２号機」建設・運転差止訴訟が１件目となり、以下の原発：志賀１号炉、泊１、２号機、志賀２号炉、浜岡１～４号機、島根１、２号機、大飯、大間等に対し、建設・運転差し止め等の提訴が行われた、</a:t>
            </a:r>
            <a:r>
              <a:rPr lang="en-US" altLang="ja-JP" sz="2400" dirty="0"/>
              <a:t>3.11</a:t>
            </a:r>
            <a:r>
              <a:rPr lang="ja-JP" altLang="ja-JP" sz="2400" dirty="0"/>
              <a:t>以降、民事訴訟を主軸に、全国ほとんどの原発で運転差止訴訟等が提起されている。詳しくは海渡雄一著の</a:t>
            </a:r>
            <a:r>
              <a:rPr lang="ja-JP" altLang="ja-JP" sz="2400" dirty="0">
                <a:hlinkClick r:id="rId2"/>
              </a:rPr>
              <a:t>＜泊原発差し止め訴訟提訴</a:t>
            </a:r>
            <a:r>
              <a:rPr lang="en-US" altLang="ja-JP" sz="2400" dirty="0">
                <a:hlinkClick r:id="rId2"/>
              </a:rPr>
              <a:t>1</a:t>
            </a:r>
            <a:r>
              <a:rPr lang="ja-JP" altLang="ja-JP" sz="2400" dirty="0">
                <a:hlinkClick r:id="rId2"/>
              </a:rPr>
              <a:t>周年記念講演会</a:t>
            </a:r>
            <a:r>
              <a:rPr lang="en-US" altLang="ja-JP" sz="2400" dirty="0">
                <a:hlinkClick r:id="rId2"/>
              </a:rPr>
              <a:t>pdf</a:t>
            </a:r>
            <a:r>
              <a:rPr lang="ja-JP" altLang="ja-JP" sz="2400" dirty="0">
                <a:hlinkClick r:id="rId2"/>
              </a:rPr>
              <a:t>＞</a:t>
            </a:r>
            <a:r>
              <a:rPr lang="ja-JP" altLang="ja-JP" sz="2400" dirty="0"/>
              <a:t>をご一読いただきたい。</a:t>
            </a:r>
          </a:p>
          <a:p>
            <a:endParaRPr kumimoji="1" lang="ja-JP" altLang="en-US" sz="24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18</a:t>
            </a:fld>
            <a:endParaRPr kumimoji="1" lang="ja-JP" altLang="en-US"/>
          </a:p>
        </p:txBody>
      </p:sp>
    </p:spTree>
    <p:extLst>
      <p:ext uri="{BB962C8B-B14F-4D97-AF65-F5344CB8AC3E}">
        <p14:creationId xmlns:p14="http://schemas.microsoft.com/office/powerpoint/2010/main" val="1688420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刑事告訴・告発</a:t>
            </a:r>
            <a:br>
              <a:rPr lang="ja-JP" altLang="ja-JP" dirty="0"/>
            </a:br>
            <a:endParaRPr kumimoji="1" lang="ja-JP" altLang="en-US" dirty="0"/>
          </a:p>
        </p:txBody>
      </p:sp>
      <p:sp>
        <p:nvSpPr>
          <p:cNvPr id="3" name="コンテンツ プレースホルダー 2"/>
          <p:cNvSpPr>
            <a:spLocks noGrp="1"/>
          </p:cNvSpPr>
          <p:nvPr>
            <p:ph idx="1"/>
          </p:nvPr>
        </p:nvSpPr>
        <p:spPr>
          <a:xfrm>
            <a:off x="457200" y="1193800"/>
            <a:ext cx="8229600" cy="4932363"/>
          </a:xfrm>
        </p:spPr>
        <p:txBody>
          <a:bodyPr>
            <a:noAutofit/>
          </a:bodyPr>
          <a:lstStyle/>
          <a:p>
            <a:pPr marL="0" indent="0">
              <a:buNone/>
            </a:pPr>
            <a:r>
              <a:rPr lang="ja-JP" altLang="ja-JP" sz="2000" dirty="0"/>
              <a:t>この告訴は</a:t>
            </a:r>
            <a:r>
              <a:rPr lang="ja-JP" altLang="ja-JP" sz="2000" dirty="0">
                <a:hlinkClick r:id="rId2"/>
              </a:rPr>
              <a:t>『福島原発告訴団』</a:t>
            </a:r>
            <a:r>
              <a:rPr lang="ja-JP" altLang="ja-JP" sz="2000" dirty="0"/>
              <a:t>によって行われている。ホームページより以下抜粋紹介――東京電力福島第一原子力発電所の事故により被害を受けた住民で構成し、原発事故を起こし被害を拡大した責任者たちの刑事裁判を求め、福島地方検察庁へ告訴を行いました。検察の不起訴処分に対し検察審査会へ申立て、「起訴相当」を含む議決が出されました。その後、検察の２度目の「不起訴」処分が出ましたが、検察審査会はそれを覆し、</a:t>
            </a:r>
            <a:r>
              <a:rPr lang="en-US" altLang="ja-JP" sz="2000" dirty="0"/>
              <a:t>2015</a:t>
            </a:r>
            <a:r>
              <a:rPr lang="ja-JP" altLang="ja-JP" sz="2000" dirty="0"/>
              <a:t>年</a:t>
            </a:r>
            <a:r>
              <a:rPr lang="en-US" altLang="ja-JP" sz="2000" dirty="0"/>
              <a:t>7</a:t>
            </a:r>
            <a:r>
              <a:rPr lang="ja-JP" altLang="ja-JP" sz="2000" dirty="0"/>
              <a:t>月</a:t>
            </a:r>
            <a:r>
              <a:rPr lang="en-US" altLang="ja-JP" sz="2000" dirty="0"/>
              <a:t>31</a:t>
            </a:r>
            <a:r>
              <a:rPr lang="ja-JP" altLang="ja-JP" sz="2000" dirty="0"/>
              <a:t>日「起訴すべき」の議決を発表しました。今後は公判廷において東電元会長ら３名に対し原発事故の刑事責任を問う裁判が開かれることになります</a:t>
            </a:r>
            <a:r>
              <a:rPr lang="ja-JP" altLang="ja-JP" sz="2000" dirty="0" smtClean="0"/>
              <a:t>。福島</a:t>
            </a:r>
            <a:r>
              <a:rPr lang="ja-JP" altLang="ja-JP" sz="2000" dirty="0"/>
              <a:t>原発告訴団の集会が</a:t>
            </a:r>
            <a:r>
              <a:rPr lang="en-US" altLang="ja-JP" sz="2000" dirty="0"/>
              <a:t>2013</a:t>
            </a:r>
            <a:r>
              <a:rPr lang="ja-JP" altLang="ja-JP" sz="2000" dirty="0"/>
              <a:t>年</a:t>
            </a:r>
            <a:r>
              <a:rPr lang="en-US" altLang="ja-JP" sz="2000" dirty="0"/>
              <a:t>8</a:t>
            </a:r>
            <a:r>
              <a:rPr lang="ja-JP" altLang="ja-JP" sz="2000" dirty="0"/>
              <a:t>月</a:t>
            </a:r>
            <a:r>
              <a:rPr lang="en-US" altLang="ja-JP" sz="2000" dirty="0"/>
              <a:t>4</a:t>
            </a:r>
            <a:r>
              <a:rPr lang="ja-JP" altLang="ja-JP" sz="2000" dirty="0"/>
              <a:t>日にいわき市センターで行われ、その際、河合は以下のように話している――これほどの肉体的・経済的・全人格的被害を国民に与えておいて、東京電力はこれをどうやって償うんだ……と思いました。それはやっぱり、それなりの罪を受けていただくしかない。こんなことにしてしまった東京電力の役員をこのままにしておくことは本当に正義に反すると思いました。私たちは正義を貫くことから始め、日本じゅうの原発をなくしていくまでの闘いを今日も明日もずっと続けていかなくてはなりません。（河合弘之）</a:t>
            </a:r>
          </a:p>
          <a:p>
            <a:endParaRPr kumimoji="1" lang="ja-JP" altLang="en-US" sz="20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19</a:t>
            </a:fld>
            <a:endParaRPr kumimoji="1" lang="ja-JP" altLang="en-US"/>
          </a:p>
        </p:txBody>
      </p:sp>
    </p:spTree>
    <p:extLst>
      <p:ext uri="{BB962C8B-B14F-4D97-AF65-F5344CB8AC3E}">
        <p14:creationId xmlns:p14="http://schemas.microsoft.com/office/powerpoint/2010/main" val="26427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文教大学国際学部椎野信雄</a:t>
            </a:r>
            <a:endParaRPr kumimoji="1" lang="ja-JP" altLang="en-US" sz="32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2</a:t>
            </a:fld>
            <a:endParaRPr kumimoji="1" lang="ja-JP" altLang="en-US"/>
          </a:p>
        </p:txBody>
      </p:sp>
      <p:pic>
        <p:nvPicPr>
          <p:cNvPr id="7" name="コンテンツ プレースホルダー 6" descr="CCF20170627自己.pdf"/>
          <p:cNvPicPr>
            <a:picLocks noGrp="1" noChangeAspect="1"/>
          </p:cNvPicPr>
          <p:nvPr>
            <p:ph idx="1"/>
          </p:nvPr>
        </p:nvPicPr>
        <p:blipFill>
          <a:blip r:embed="rId2" cstate="email">
            <a:extLst>
              <a:ext uri="{28A0092B-C50C-407E-A947-70E740481C1C}">
                <a14:useLocalDpi xmlns:a14="http://schemas.microsoft.com/office/drawing/2010/main"/>
              </a:ext>
            </a:extLst>
          </a:blip>
          <a:srcRect t="17491" b="17491"/>
          <a:stretch>
            <a:fillRect/>
          </a:stretch>
        </p:blipFill>
        <p:spPr>
          <a:xfrm>
            <a:off x="1638300" y="1104900"/>
            <a:ext cx="5880100" cy="5410200"/>
          </a:xfrm>
        </p:spPr>
      </p:pic>
    </p:spTree>
    <p:extLst>
      <p:ext uri="{BB962C8B-B14F-4D97-AF65-F5344CB8AC3E}">
        <p14:creationId xmlns:p14="http://schemas.microsoft.com/office/powerpoint/2010/main" val="219842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原発賠償問題</a:t>
            </a:r>
            <a:br>
              <a:rPr lang="ja-JP" altLang="ja-JP" dirty="0"/>
            </a:br>
            <a:endParaRPr kumimoji="1" lang="ja-JP" altLang="en-US" dirty="0"/>
          </a:p>
        </p:txBody>
      </p:sp>
      <p:sp>
        <p:nvSpPr>
          <p:cNvPr id="3" name="コンテンツ プレースホルダー 2"/>
          <p:cNvSpPr>
            <a:spLocks noGrp="1"/>
          </p:cNvSpPr>
          <p:nvPr>
            <p:ph idx="1"/>
          </p:nvPr>
        </p:nvSpPr>
        <p:spPr>
          <a:xfrm>
            <a:off x="457200" y="1168400"/>
            <a:ext cx="8229600" cy="4957763"/>
          </a:xfrm>
        </p:spPr>
        <p:txBody>
          <a:bodyPr>
            <a:normAutofit fontScale="92500" lnSpcReduction="20000"/>
          </a:bodyPr>
          <a:lstStyle/>
          <a:p>
            <a:r>
              <a:rPr lang="ja-JP" altLang="ja-JP" dirty="0">
                <a:hlinkClick r:id="rId2"/>
              </a:rPr>
              <a:t>「飯舘村民救済弁護団ニュース</a:t>
            </a:r>
            <a:r>
              <a:rPr lang="en-US" altLang="ja-JP" dirty="0">
                <a:hlinkClick r:id="rId2"/>
              </a:rPr>
              <a:t> No.1 2014.09.24</a:t>
            </a:r>
            <a:r>
              <a:rPr lang="ja-JP" altLang="ja-JP" dirty="0">
                <a:hlinkClick r:id="rId2"/>
              </a:rPr>
              <a:t>」</a:t>
            </a:r>
            <a:r>
              <a:rPr lang="en-US" altLang="ja-JP" dirty="0">
                <a:hlinkClick r:id="rId2"/>
              </a:rPr>
              <a:t>pdf</a:t>
            </a:r>
            <a:endParaRPr lang="ja-JP" altLang="ja-JP" dirty="0"/>
          </a:p>
          <a:p>
            <a:pPr marL="0" indent="0">
              <a:buNone/>
            </a:pPr>
            <a:r>
              <a:rPr lang="ja-JP" altLang="ja-JP" dirty="0"/>
              <a:t>これまで原発</a:t>
            </a:r>
            <a:r>
              <a:rPr lang="en-US" altLang="ja-JP" dirty="0" smtClean="0"/>
              <a:t>ADR</a:t>
            </a:r>
            <a:r>
              <a:rPr lang="ja-JP" altLang="ja-JP" dirty="0"/>
              <a:t>（裁判外紛争解決手続</a:t>
            </a:r>
            <a:r>
              <a:rPr lang="ja-JP" altLang="ja-JP" dirty="0" smtClean="0"/>
              <a:t>）は</a:t>
            </a:r>
            <a:r>
              <a:rPr lang="ja-JP" altLang="ja-JP" dirty="0"/>
              <a:t>、全国各地で</a:t>
            </a:r>
            <a:r>
              <a:rPr lang="en-US" altLang="ja-JP" dirty="0"/>
              <a:t>20</a:t>
            </a:r>
            <a:r>
              <a:rPr lang="ja-JP" altLang="ja-JP" dirty="0"/>
              <a:t>を超える弁護団が申立を行ったり、東電と集団交渉を行ったりしてきたが、東電が和解に応じないと成立しないため和解しやすい内容にせざるを得ないなど裁定機能がないことによる限界が見え始めた。そこで、現在は</a:t>
            </a:r>
            <a:r>
              <a:rPr lang="en-US" altLang="ja-JP" dirty="0"/>
              <a:t>18</a:t>
            </a:r>
            <a:r>
              <a:rPr lang="ja-JP" altLang="ja-JP" dirty="0"/>
              <a:t>弁護団が</a:t>
            </a:r>
            <a:r>
              <a:rPr lang="en-US" altLang="ja-JP" dirty="0"/>
              <a:t>17</a:t>
            </a:r>
            <a:r>
              <a:rPr lang="ja-JP" altLang="ja-JP" dirty="0"/>
              <a:t>裁判所において、</a:t>
            </a:r>
            <a:r>
              <a:rPr lang="en-US" altLang="ja-JP" dirty="0"/>
              <a:t>6,925</a:t>
            </a:r>
            <a:r>
              <a:rPr lang="ja-JP" altLang="ja-JP" dirty="0"/>
              <a:t>人の原告と集団訴訟を行っている。河合のグループは、飯舘村住民と、すべての福島原発事故被害者と共に、生活再建が見合う完全賠償を実現させるために活動を行っている。</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20</a:t>
            </a:fld>
            <a:endParaRPr kumimoji="1" lang="ja-JP" altLang="en-US"/>
          </a:p>
        </p:txBody>
      </p:sp>
    </p:spTree>
    <p:extLst>
      <p:ext uri="{BB962C8B-B14F-4D97-AF65-F5344CB8AC3E}">
        <p14:creationId xmlns:p14="http://schemas.microsoft.com/office/powerpoint/2010/main" val="1548584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東電株主代表訴訟</a:t>
            </a:r>
            <a:br>
              <a:rPr lang="ja-JP" altLang="ja-JP" dirty="0"/>
            </a:br>
            <a:endParaRPr kumimoji="1" lang="ja-JP" altLang="en-US" dirty="0"/>
          </a:p>
        </p:txBody>
      </p:sp>
      <p:sp>
        <p:nvSpPr>
          <p:cNvPr id="3" name="コンテンツ プレースホルダー 2"/>
          <p:cNvSpPr>
            <a:spLocks noGrp="1"/>
          </p:cNvSpPr>
          <p:nvPr>
            <p:ph idx="1"/>
          </p:nvPr>
        </p:nvSpPr>
        <p:spPr>
          <a:xfrm>
            <a:off x="457200" y="1155700"/>
            <a:ext cx="8229600" cy="4970463"/>
          </a:xfrm>
        </p:spPr>
        <p:txBody>
          <a:bodyPr>
            <a:noAutofit/>
          </a:bodyPr>
          <a:lstStyle/>
          <a:p>
            <a:pPr marL="0" indent="0">
              <a:buNone/>
            </a:pPr>
            <a:r>
              <a:rPr lang="ja-JP" altLang="ja-JP" sz="2400" dirty="0"/>
              <a:t>株主代表訴訟とは、株主が会社に変わり取締役の責任を追及する訴訟である。</a:t>
            </a:r>
            <a:r>
              <a:rPr lang="en-US" altLang="ja-JP" sz="2400" dirty="0"/>
              <a:t>2011</a:t>
            </a:r>
            <a:r>
              <a:rPr lang="ja-JP" altLang="ja-JP" sz="2400" dirty="0"/>
              <a:t>年</a:t>
            </a:r>
            <a:r>
              <a:rPr lang="en-US" altLang="ja-JP" sz="2400" dirty="0"/>
              <a:t>11</a:t>
            </a:r>
            <a:r>
              <a:rPr lang="ja-JP" altLang="ja-JP" sz="2400" dirty="0"/>
              <a:t>月</a:t>
            </a:r>
            <a:r>
              <a:rPr lang="en-US" altLang="ja-JP" sz="2400" dirty="0"/>
              <a:t>14</a:t>
            </a:r>
            <a:r>
              <a:rPr lang="ja-JP" altLang="ja-JP" sz="2400" dirty="0"/>
              <a:t>日、東電株主の一部有志が、福島第一原子力発電所の事故に関連し、東京電力が負った事故賠償を含む責任に対し、取締役の経営責任を追及するよう提訴請求を行ったものである。これは、</a:t>
            </a:r>
            <a:r>
              <a:rPr lang="en-US" altLang="ja-JP" sz="2400" dirty="0"/>
              <a:t>3.11</a:t>
            </a:r>
            <a:r>
              <a:rPr lang="ja-JP" altLang="ja-JP" sz="2400" dirty="0"/>
              <a:t>にみられるように事故被害が甚大かつ過酷である原子力発電所を有する電力会社の取締役は、原子力発電所の建設・運営に対し安全措置を講じる義務があるにも関わらず、それを怠った＝任務懈怠・善管注意義務を怠ったとする責任追及訴訟である</a:t>
            </a:r>
            <a:r>
              <a:rPr lang="ja-JP" altLang="ja-JP" sz="2400" dirty="0" smtClean="0"/>
              <a:t>。</a:t>
            </a:r>
            <a:endParaRPr lang="ja-JP" altLang="ja-JP" sz="2400" dirty="0"/>
          </a:p>
          <a:p>
            <a:pPr marL="0" indent="0">
              <a:buNone/>
            </a:pPr>
            <a:r>
              <a:rPr lang="en-US" altLang="ja-JP" sz="2400" dirty="0"/>
              <a:t>2014</a:t>
            </a:r>
            <a:r>
              <a:rPr lang="ja-JP" altLang="ja-JP" sz="2400" dirty="0"/>
              <a:t>年</a:t>
            </a:r>
            <a:r>
              <a:rPr lang="en-US" altLang="ja-JP" sz="2400" dirty="0"/>
              <a:t>9</a:t>
            </a:r>
            <a:r>
              <a:rPr lang="ja-JP" altLang="ja-JP" sz="2400" dirty="0"/>
              <a:t>月</a:t>
            </a:r>
            <a:r>
              <a:rPr lang="en-US" altLang="ja-JP" sz="2400" dirty="0"/>
              <a:t>11</a:t>
            </a:r>
            <a:r>
              <a:rPr lang="ja-JP" altLang="ja-JP" sz="2400" dirty="0"/>
              <a:t>日公開された通称「吉田調書」から、設計想定を遙かに超える津波が来る可能性の報告を受けており、また、その対策の必要性を認め、費用や地域への影響等を検討したにもかかわらず、対策を先送りし事故を招いたことが明らかになった。</a:t>
            </a:r>
            <a:r>
              <a:rPr lang="en-US" altLang="ja-JP" sz="2400" dirty="0"/>
              <a:t>2014</a:t>
            </a:r>
            <a:r>
              <a:rPr lang="ja-JP" altLang="ja-JP" sz="2400" dirty="0"/>
              <a:t>年</a:t>
            </a:r>
            <a:r>
              <a:rPr lang="en-US" altLang="ja-JP" sz="2400" dirty="0"/>
              <a:t>9</a:t>
            </a:r>
            <a:r>
              <a:rPr lang="ja-JP" altLang="ja-JP" sz="2400" dirty="0"/>
              <a:t>月、海渡は口頭弁論後の記者会見でこれを解説した。</a:t>
            </a:r>
          </a:p>
          <a:p>
            <a:r>
              <a:rPr lang="en-US" altLang="ja-JP" sz="2400" dirty="0"/>
              <a:t> </a:t>
            </a:r>
            <a:endParaRPr lang="ja-JP" altLang="ja-JP" sz="2400" dirty="0"/>
          </a:p>
          <a:p>
            <a:r>
              <a:rPr lang="en-US" altLang="ja-JP" sz="2400" dirty="0"/>
              <a:t> </a:t>
            </a:r>
            <a:endParaRPr lang="ja-JP" altLang="ja-JP" sz="2400" dirty="0"/>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21</a:t>
            </a:fld>
            <a:endParaRPr kumimoji="1" lang="ja-JP" altLang="en-US"/>
          </a:p>
        </p:txBody>
      </p:sp>
    </p:spTree>
    <p:extLst>
      <p:ext uri="{BB962C8B-B14F-4D97-AF65-F5344CB8AC3E}">
        <p14:creationId xmlns:p14="http://schemas.microsoft.com/office/powerpoint/2010/main" val="35501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注目キーワード</a:t>
            </a:r>
            <a:br>
              <a:rPr lang="ja-JP" altLang="ja-JP" dirty="0"/>
            </a:b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原発の話やエネルギーの話は、耳慣れない用語が多めで少々わかりにくい。有識者の話への理解を深めるには、ちょっとした用語チェックをしておくことがおススメだ。このドキュメンタリーで使われているいくつかの専門用語のうち、特に重要なもの４つをご紹介しよう。</a:t>
            </a:r>
          </a:p>
          <a:p>
            <a:pPr marL="0" indent="0">
              <a:buNone/>
            </a:pPr>
            <a:r>
              <a:rPr lang="ja-JP" altLang="en-US" dirty="0" smtClean="0"/>
              <a:t>　</a:t>
            </a:r>
            <a:r>
              <a:rPr lang="ja-JP" altLang="ja-JP" dirty="0" smtClean="0"/>
              <a:t>総括</a:t>
            </a:r>
            <a:r>
              <a:rPr lang="ja-JP" altLang="ja-JP" dirty="0"/>
              <a:t>原価方式・立地指針・新規制基準</a:t>
            </a:r>
            <a:r>
              <a:rPr lang="ja-JP" altLang="ja-JP" dirty="0" smtClean="0"/>
              <a:t>・</a:t>
            </a:r>
            <a:r>
              <a:rPr lang="ja-JP" altLang="en-US" dirty="0" smtClean="0"/>
              <a:t>　　　　　　　　　　　　　　</a:t>
            </a:r>
            <a:endParaRPr lang="en-US" altLang="ja-JP" dirty="0" smtClean="0"/>
          </a:p>
          <a:p>
            <a:pPr marL="0" indent="0">
              <a:buNone/>
            </a:pPr>
            <a:r>
              <a:rPr lang="ja-JP" altLang="ja-JP" dirty="0"/>
              <a:t>　</a:t>
            </a:r>
            <a:r>
              <a:rPr lang="ja-JP" altLang="ja-JP" dirty="0" smtClean="0"/>
              <a:t>最悪</a:t>
            </a:r>
            <a:r>
              <a:rPr lang="ja-JP" altLang="ja-JP" dirty="0"/>
              <a:t>シナリオ</a:t>
            </a:r>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22</a:t>
            </a:fld>
            <a:endParaRPr kumimoji="1" lang="ja-JP" altLang="en-US"/>
          </a:p>
        </p:txBody>
      </p:sp>
    </p:spTree>
    <p:extLst>
      <p:ext uri="{BB962C8B-B14F-4D97-AF65-F5344CB8AC3E}">
        <p14:creationId xmlns:p14="http://schemas.microsoft.com/office/powerpoint/2010/main" val="1789593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b="1" dirty="0"/>
              <a:t>総括原価方式</a:t>
            </a:r>
            <a:r>
              <a:rPr lang="ja-JP" altLang="ja-JP" dirty="0"/>
              <a:t/>
            </a:r>
            <a:br>
              <a:rPr lang="ja-JP" altLang="ja-JP" dirty="0"/>
            </a:b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pPr marL="0" indent="0">
              <a:buNone/>
            </a:pPr>
            <a:r>
              <a:rPr lang="ja-JP" altLang="ja-JP" dirty="0"/>
              <a:t>総括原価方式とは、料金収入を“適正な原価”に従って決めることができる特定な公共事業を行うものに認められた会計方法である。消費者庁</a:t>
            </a:r>
            <a:r>
              <a:rPr lang="en-US" altLang="ja-JP" dirty="0"/>
              <a:t>HP</a:t>
            </a:r>
            <a:r>
              <a:rPr lang="ja-JP" altLang="ja-JP" dirty="0"/>
              <a:t>の</a:t>
            </a:r>
            <a:r>
              <a:rPr lang="ja-JP" altLang="ja-JP" dirty="0">
                <a:hlinkClick r:id="rId2"/>
              </a:rPr>
              <a:t>「平成</a:t>
            </a:r>
            <a:r>
              <a:rPr lang="en-US" altLang="ja-JP" dirty="0">
                <a:hlinkClick r:id="rId2"/>
              </a:rPr>
              <a:t>25</a:t>
            </a:r>
            <a:r>
              <a:rPr lang="ja-JP" altLang="ja-JP" dirty="0">
                <a:hlinkClick r:id="rId2"/>
              </a:rPr>
              <a:t>年版消費者白書」</a:t>
            </a:r>
            <a:r>
              <a:rPr lang="ja-JP" altLang="ja-JP" dirty="0"/>
              <a:t>第一部、第</a:t>
            </a:r>
            <a:r>
              <a:rPr lang="en-US" altLang="ja-JP" dirty="0"/>
              <a:t>4</a:t>
            </a:r>
            <a:r>
              <a:rPr lang="ja-JP" altLang="ja-JP" dirty="0"/>
              <a:t>章、第</a:t>
            </a:r>
            <a:r>
              <a:rPr lang="en-US" altLang="ja-JP" dirty="0"/>
              <a:t>2</a:t>
            </a:r>
            <a:r>
              <a:rPr lang="ja-JP" altLang="ja-JP" dirty="0"/>
              <a:t>節に「消費者政策の主な進展」より一部を抜粋する。――公共料金の在り方については、東日本大震災と東京電力福島第一原子力発電所の事故が電気料金に与える影響をめぐる議論を契機に、国民生活における公共料金の重要性が改めて認識されるようになり、消費者庁では「公共料金に関する研究会」を開催し、東京電力からの家庭用電気料金値上げ認可申請の手続きの過程で得られた認可プロセス、総括原価方式等における諸課題を踏まえ、公共料金の水準・内容や料金改定の手続き等について</a:t>
            </a:r>
            <a:r>
              <a:rPr lang="en-US" altLang="ja-JP" dirty="0"/>
              <a:t>2012</a:t>
            </a:r>
            <a:r>
              <a:rPr lang="ja-JP" altLang="ja-JP" dirty="0"/>
              <a:t>年</a:t>
            </a:r>
            <a:r>
              <a:rPr lang="en-US" altLang="ja-JP" dirty="0"/>
              <a:t>11</a:t>
            </a:r>
            <a:r>
              <a:rPr lang="ja-JP" altLang="ja-JP" dirty="0"/>
              <a:t>月に報告書を取りまとめました――この</a:t>
            </a:r>
            <a:r>
              <a:rPr lang="en-US" altLang="ja-JP" dirty="0"/>
              <a:t>HP</a:t>
            </a:r>
            <a:r>
              <a:rPr lang="ja-JP" altLang="ja-JP" dirty="0"/>
              <a:t>には総括原価方式の功罪も示されている。（下表は消費者庁図表を参考に作成）古賀氏はインタビューで原子力ムラ存続の鍵は＜総括原価方式＞にあると語った。消費者庁が示す“コスト削減が働かないデメリット”は、削減どころ誰かの利益まで上乗せする形にすり替わってしまい、多くのムラ人のメリットとなっているのだ。</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23</a:t>
            </a:fld>
            <a:endParaRPr kumimoji="1" lang="ja-JP" altLang="en-US"/>
          </a:p>
        </p:txBody>
      </p:sp>
    </p:spTree>
    <p:extLst>
      <p:ext uri="{BB962C8B-B14F-4D97-AF65-F5344CB8AC3E}">
        <p14:creationId xmlns:p14="http://schemas.microsoft.com/office/powerpoint/2010/main" val="862352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b="1" dirty="0" smtClean="0"/>
              <a:t>（</a:t>
            </a:r>
            <a:r>
              <a:rPr lang="ja-JP" altLang="ja-JP" sz="2400" b="1" dirty="0" smtClean="0"/>
              <a:t>総括</a:t>
            </a:r>
            <a:r>
              <a:rPr lang="ja-JP" altLang="ja-JP" sz="2400" b="1" dirty="0"/>
              <a:t>原価</a:t>
            </a:r>
            <a:r>
              <a:rPr lang="ja-JP" altLang="ja-JP" sz="2400" b="1" dirty="0" smtClean="0"/>
              <a:t>方式</a:t>
            </a:r>
            <a:r>
              <a:rPr lang="ja-JP" altLang="en-US" sz="2400" dirty="0" smtClean="0"/>
              <a:t>）</a:t>
            </a:r>
            <a:endParaRPr kumimoji="1" lang="ja-JP" altLang="en-US" sz="2400" dirty="0"/>
          </a:p>
        </p:txBody>
      </p:sp>
      <p:sp>
        <p:nvSpPr>
          <p:cNvPr id="3" name="コンテンツ プレースホルダー 2"/>
          <p:cNvSpPr>
            <a:spLocks noGrp="1"/>
          </p:cNvSpPr>
          <p:nvPr>
            <p:ph idx="1"/>
          </p:nvPr>
        </p:nvSpPr>
        <p:spPr/>
        <p:txBody>
          <a:bodyPr>
            <a:normAutofit fontScale="62500" lnSpcReduction="20000"/>
          </a:bodyPr>
          <a:lstStyle/>
          <a:p>
            <a:pPr marL="0" indent="0">
              <a:buNone/>
            </a:pPr>
            <a:r>
              <a:rPr lang="en-US" altLang="ja-JP" dirty="0"/>
              <a:t> </a:t>
            </a:r>
            <a:endParaRPr lang="ja-JP" altLang="ja-JP" dirty="0"/>
          </a:p>
          <a:p>
            <a:r>
              <a:rPr lang="ja-JP" altLang="ja-JP" b="1" dirty="0"/>
              <a:t>メリット</a:t>
            </a:r>
            <a:endParaRPr lang="ja-JP" altLang="ja-JP" dirty="0"/>
          </a:p>
          <a:p>
            <a:pPr lvl="0"/>
            <a:r>
              <a:rPr lang="ja-JP" altLang="ja-JP" dirty="0" smtClean="0"/>
              <a:t>◆</a:t>
            </a:r>
            <a:r>
              <a:rPr lang="en-US" altLang="ja-JP" dirty="0"/>
              <a:t> </a:t>
            </a:r>
            <a:r>
              <a:rPr lang="ja-JP" altLang="ja-JP" dirty="0"/>
              <a:t>料金算定の根拠が比較的分かりやすい</a:t>
            </a:r>
          </a:p>
          <a:p>
            <a:pPr lvl="0"/>
            <a:r>
              <a:rPr lang="ja-JP" altLang="ja-JP" dirty="0"/>
              <a:t>◆</a:t>
            </a:r>
            <a:r>
              <a:rPr lang="en-US" altLang="ja-JP" dirty="0"/>
              <a:t> </a:t>
            </a:r>
            <a:r>
              <a:rPr lang="ja-JP" altLang="ja-JP" dirty="0"/>
              <a:t>事業者の過大な利益・損失を生じない</a:t>
            </a:r>
          </a:p>
          <a:p>
            <a:pPr lvl="0"/>
            <a:r>
              <a:rPr lang="ja-JP" altLang="ja-JP" dirty="0"/>
              <a:t>◆</a:t>
            </a:r>
            <a:r>
              <a:rPr lang="en-US" altLang="ja-JP" dirty="0"/>
              <a:t> </a:t>
            </a:r>
            <a:r>
              <a:rPr lang="ja-JP" altLang="ja-JP" dirty="0"/>
              <a:t>消費者が過大な料金負担を負わない</a:t>
            </a:r>
          </a:p>
          <a:p>
            <a:pPr lvl="0"/>
            <a:r>
              <a:rPr lang="ja-JP" altLang="ja-JP" dirty="0"/>
              <a:t>◆</a:t>
            </a:r>
            <a:r>
              <a:rPr lang="en-US" altLang="ja-JP" dirty="0"/>
              <a:t> </a:t>
            </a:r>
            <a:r>
              <a:rPr lang="ja-JP" altLang="ja-JP" dirty="0"/>
              <a:t>安全性・サービス向上のための長期的</a:t>
            </a:r>
            <a:r>
              <a:rPr lang="ja-JP" altLang="ja-JP" dirty="0" smtClean="0"/>
              <a:t>な設備</a:t>
            </a:r>
            <a:r>
              <a:rPr lang="ja-JP" altLang="ja-JP" dirty="0"/>
              <a:t>投資への誘因が</a:t>
            </a:r>
            <a:r>
              <a:rPr lang="ja-JP" altLang="ja-JP" dirty="0" smtClean="0"/>
              <a:t>働く</a:t>
            </a:r>
            <a:endParaRPr lang="en-US" altLang="ja-JP" dirty="0" smtClean="0"/>
          </a:p>
          <a:p>
            <a:pPr lvl="0"/>
            <a:endParaRPr lang="en-US" altLang="ja-JP" dirty="0" smtClean="0"/>
          </a:p>
          <a:p>
            <a:r>
              <a:rPr lang="ja-JP" altLang="ja-JP" b="1" dirty="0" smtClean="0"/>
              <a:t>デメリット</a:t>
            </a:r>
            <a:endParaRPr lang="ja-JP" altLang="ja-JP" dirty="0"/>
          </a:p>
          <a:p>
            <a:pPr lvl="0"/>
            <a:r>
              <a:rPr lang="ja-JP" altLang="ja-JP" dirty="0"/>
              <a:t>◆</a:t>
            </a:r>
            <a:r>
              <a:rPr lang="en-US" altLang="ja-JP" dirty="0"/>
              <a:t> </a:t>
            </a:r>
            <a:r>
              <a:rPr lang="ja-JP" altLang="ja-JP" dirty="0"/>
              <a:t>コスト削減の誘因が働かない</a:t>
            </a:r>
          </a:p>
          <a:p>
            <a:pPr lvl="0"/>
            <a:r>
              <a:rPr lang="ja-JP" altLang="ja-JP" dirty="0"/>
              <a:t>◆</a:t>
            </a:r>
            <a:r>
              <a:rPr lang="en-US" altLang="ja-JP" dirty="0"/>
              <a:t> </a:t>
            </a:r>
            <a:r>
              <a:rPr lang="ja-JP" altLang="ja-JP" dirty="0"/>
              <a:t>原価に関する情報が事業者に偏っている</a:t>
            </a:r>
            <a:r>
              <a:rPr lang="ja-JP" altLang="ja-JP" dirty="0" smtClean="0"/>
              <a:t>ので適正</a:t>
            </a:r>
            <a:r>
              <a:rPr lang="ja-JP" altLang="ja-JP" dirty="0"/>
              <a:t>な原価の判断</a:t>
            </a:r>
            <a:r>
              <a:rPr lang="ja-JP" altLang="ja-JP" dirty="0" smtClean="0"/>
              <a:t>が</a:t>
            </a:r>
            <a:endParaRPr lang="en-US" altLang="ja-JP" dirty="0" smtClean="0"/>
          </a:p>
          <a:p>
            <a:pPr marL="0" lvl="0" indent="0">
              <a:buNone/>
            </a:pPr>
            <a:r>
              <a:rPr lang="ja-JP" altLang="ja-JP" dirty="0"/>
              <a:t>　</a:t>
            </a:r>
            <a:r>
              <a:rPr lang="ja-JP" altLang="en-US" dirty="0" smtClean="0"/>
              <a:t>　　　</a:t>
            </a:r>
            <a:r>
              <a:rPr lang="ja-JP" altLang="ja-JP" dirty="0" smtClean="0"/>
              <a:t>難しい</a:t>
            </a:r>
            <a:endParaRPr lang="ja-JP" altLang="ja-JP" dirty="0"/>
          </a:p>
          <a:p>
            <a:pPr lvl="0"/>
            <a:r>
              <a:rPr lang="ja-JP" altLang="ja-JP" dirty="0"/>
              <a:t>◆</a:t>
            </a:r>
            <a:r>
              <a:rPr lang="en-US" altLang="ja-JP" dirty="0"/>
              <a:t> </a:t>
            </a:r>
            <a:r>
              <a:rPr lang="ja-JP" altLang="ja-JP" dirty="0"/>
              <a:t>査定コスト・申請コストが膨大時間がかかる</a:t>
            </a:r>
          </a:p>
          <a:p>
            <a:pPr lvl="0"/>
            <a:r>
              <a:rPr lang="ja-JP" altLang="ja-JP" dirty="0"/>
              <a:t>◆</a:t>
            </a:r>
            <a:r>
              <a:rPr lang="en-US" altLang="ja-JP" dirty="0"/>
              <a:t> </a:t>
            </a:r>
            <a:r>
              <a:rPr lang="ja-JP" altLang="ja-JP" dirty="0"/>
              <a:t>物価上昇等の経済情勢の変化に応じた料金設定が困難</a:t>
            </a:r>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24</a:t>
            </a:fld>
            <a:endParaRPr kumimoji="1" lang="ja-JP" altLang="en-US"/>
          </a:p>
        </p:txBody>
      </p:sp>
    </p:spTree>
    <p:extLst>
      <p:ext uri="{BB962C8B-B14F-4D97-AF65-F5344CB8AC3E}">
        <p14:creationId xmlns:p14="http://schemas.microsoft.com/office/powerpoint/2010/main" val="1423218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立地指針</a:t>
            </a:r>
            <a:br>
              <a:rPr lang="ja-JP" altLang="ja-JP" dirty="0"/>
            </a:br>
            <a:endParaRPr kumimoji="1" lang="ja-JP" altLang="en-US" dirty="0"/>
          </a:p>
        </p:txBody>
      </p:sp>
      <p:sp>
        <p:nvSpPr>
          <p:cNvPr id="3" name="コンテンツ プレースホルダー 2"/>
          <p:cNvSpPr>
            <a:spLocks noGrp="1"/>
          </p:cNvSpPr>
          <p:nvPr>
            <p:ph idx="1"/>
          </p:nvPr>
        </p:nvSpPr>
        <p:spPr>
          <a:xfrm>
            <a:off x="457200" y="1181100"/>
            <a:ext cx="8229600" cy="4945063"/>
          </a:xfrm>
        </p:spPr>
        <p:txBody>
          <a:bodyPr>
            <a:normAutofit fontScale="62500" lnSpcReduction="20000"/>
          </a:bodyPr>
          <a:lstStyle/>
          <a:p>
            <a:pPr marL="0" indent="0">
              <a:buNone/>
            </a:pPr>
            <a:r>
              <a:rPr lang="ja-JP" altLang="ja-JP" dirty="0"/>
              <a:t>『原子力規制委員会』の</a:t>
            </a:r>
            <a:r>
              <a:rPr lang="ja-JP" altLang="ja-JP" dirty="0">
                <a:hlinkClick r:id="rId2"/>
              </a:rPr>
              <a:t>「原子力安全委員会安全審査指針集」</a:t>
            </a:r>
            <a:r>
              <a:rPr lang="ja-JP" altLang="ja-JP" dirty="0"/>
              <a:t>という</a:t>
            </a:r>
            <a:r>
              <a:rPr lang="en-US" altLang="ja-JP" dirty="0"/>
              <a:t>web</a:t>
            </a:r>
            <a:r>
              <a:rPr lang="ja-JP" altLang="ja-JP" dirty="0"/>
              <a:t>上</a:t>
            </a:r>
            <a:r>
              <a:rPr lang="en-US" altLang="ja-JP" dirty="0"/>
              <a:t>PDF</a:t>
            </a:r>
            <a:r>
              <a:rPr lang="ja-JP" altLang="ja-JP" dirty="0"/>
              <a:t>（右図より該当ページへの外部リンク）は「旧原子力安全委員会」より提供された情報ですという注釈があり、「旧組織等の情報」というタブの中で、今も確認ができる。基本の立地についての話であるから、指針類のイの一番にその項目はある。Ⅰ</a:t>
            </a:r>
            <a:r>
              <a:rPr lang="en-US" altLang="ja-JP" dirty="0"/>
              <a:t>.</a:t>
            </a:r>
            <a:r>
              <a:rPr lang="ja-JP" altLang="ja-JP" dirty="0"/>
              <a:t>安全審査指針類１．発電用軽水型原子炉施設などに関係するもの（</a:t>
            </a:r>
            <a:r>
              <a:rPr lang="en-US" altLang="ja-JP" dirty="0"/>
              <a:t>1</a:t>
            </a:r>
            <a:r>
              <a:rPr lang="ja-JP" altLang="ja-JP" dirty="0"/>
              <a:t>）立地</a:t>
            </a:r>
            <a:r>
              <a:rPr lang="ja-JP" altLang="ja-JP" dirty="0">
                <a:hlinkClick r:id="rId3"/>
              </a:rPr>
              <a:t>「原子炉立地審査指針及びその適用に関する判断のめやすについて」</a:t>
            </a:r>
            <a:r>
              <a:rPr lang="ja-JP" altLang="ja-JP" dirty="0"/>
              <a:t>である。</a:t>
            </a:r>
          </a:p>
          <a:p>
            <a:pPr marL="0" indent="0">
              <a:buNone/>
            </a:pPr>
            <a:r>
              <a:rPr lang="ja-JP" altLang="ja-JP" dirty="0"/>
              <a:t>昭和</a:t>
            </a:r>
            <a:r>
              <a:rPr lang="en-US" altLang="ja-JP" dirty="0"/>
              <a:t>39</a:t>
            </a:r>
            <a:r>
              <a:rPr lang="ja-JP" altLang="ja-JP" dirty="0"/>
              <a:t>年</a:t>
            </a:r>
            <a:r>
              <a:rPr lang="en-US" altLang="ja-JP" dirty="0"/>
              <a:t>5</a:t>
            </a:r>
            <a:r>
              <a:rPr lang="ja-JP" altLang="ja-JP" dirty="0"/>
              <a:t>月に決定され、平成元年</a:t>
            </a:r>
            <a:r>
              <a:rPr lang="en-US" altLang="ja-JP" dirty="0"/>
              <a:t>3</a:t>
            </a:r>
            <a:r>
              <a:rPr lang="ja-JP" altLang="ja-JP" dirty="0"/>
              <a:t>月に一部改訂された文書だ。</a:t>
            </a:r>
          </a:p>
          <a:p>
            <a:pPr marL="0" indent="0">
              <a:buNone/>
            </a:pPr>
            <a:r>
              <a:rPr lang="ja-JP" altLang="ja-JP" dirty="0"/>
              <a:t>青木氏が指摘する通り、立地の基本的な考え方に続き、＜立地審査の指針＞として「原子炉からある距離の範囲内は非居住区域であること」、＜その距離＞は「その人に放射線障害を与えるかもしれないと判断される距離までの範囲をとるものとし「非居住区域」とは、公衆が原則として居住しない区域をいう」と記されている。 そして、＜その距離＞とは該当文書において「甲状腺（小児）に対して</a:t>
            </a:r>
            <a:r>
              <a:rPr lang="en-US" altLang="ja-JP" dirty="0"/>
              <a:t> 1.5Sv</a:t>
            </a:r>
            <a:r>
              <a:rPr lang="ja-JP" altLang="ja-JP" dirty="0"/>
              <a:t>／全身に対して</a:t>
            </a:r>
            <a:r>
              <a:rPr lang="en-US" altLang="ja-JP" dirty="0"/>
              <a:t> 0.25Sv</a:t>
            </a:r>
            <a:r>
              <a:rPr lang="ja-JP" altLang="ja-JP" dirty="0"/>
              <a:t>」と定められている。更に、その外側に同心円状に低人口地帯の設置を定義しているが、この非居住区域を含む立地に関する設定が、新規制基準では記載されていないのである。</a:t>
            </a:r>
          </a:p>
          <a:p>
            <a:pPr marL="0" indent="0">
              <a:buNone/>
            </a:pPr>
            <a:endParaRPr lang="ja-JP"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25</a:t>
            </a:fld>
            <a:endParaRPr kumimoji="1" lang="ja-JP" altLang="en-US"/>
          </a:p>
        </p:txBody>
      </p:sp>
    </p:spTree>
    <p:extLst>
      <p:ext uri="{BB962C8B-B14F-4D97-AF65-F5344CB8AC3E}">
        <p14:creationId xmlns:p14="http://schemas.microsoft.com/office/powerpoint/2010/main" val="1537332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
            </a:r>
            <a:br>
              <a:rPr lang="en-US" altLang="ja-JP" dirty="0"/>
            </a:br>
            <a:r>
              <a:rPr lang="ja-JP" altLang="ja-JP" dirty="0">
                <a:hlinkClick r:id="rId2"/>
              </a:rPr>
              <a:t>『原子力規制委員会』</a:t>
            </a:r>
            <a:r>
              <a:rPr lang="en-US" altLang="ja-JP" dirty="0">
                <a:hlinkClick r:id="rId2"/>
              </a:rPr>
              <a:t>HP</a:t>
            </a:r>
            <a:r>
              <a:rPr lang="ja-JP" altLang="ja-JP" dirty="0"/>
              <a:t>より</a:t>
            </a:r>
            <a:br>
              <a:rPr lang="ja-JP" altLang="ja-JP" dirty="0"/>
            </a:b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26</a:t>
            </a:fld>
            <a:endParaRPr kumimoji="1" lang="ja-JP" altLang="en-US"/>
          </a:p>
        </p:txBody>
      </p:sp>
      <p:pic>
        <p:nvPicPr>
          <p:cNvPr id="9" name="コンテンツ プレースホルダー 8" descr="panel_02.jpg"/>
          <p:cNvPicPr>
            <a:picLocks noGrp="1" noChangeAspect="1"/>
          </p:cNvPicPr>
          <p:nvPr>
            <p:ph idx="1"/>
          </p:nvPr>
        </p:nvPicPr>
        <p:blipFill>
          <a:blip r:embed="rId3">
            <a:extLst>
              <a:ext uri="{28A0092B-C50C-407E-A947-70E740481C1C}">
                <a14:useLocalDpi xmlns:a14="http://schemas.microsoft.com/office/drawing/2010/main"/>
              </a:ext>
            </a:extLst>
          </a:blip>
          <a:srcRect t="7489" b="7489"/>
          <a:stretch>
            <a:fillRect/>
          </a:stretch>
        </p:blipFill>
        <p:spPr>
          <a:xfrm>
            <a:off x="2476500" y="1417638"/>
            <a:ext cx="4597400" cy="5211762"/>
          </a:xfrm>
        </p:spPr>
      </p:pic>
    </p:spTree>
    <p:extLst>
      <p:ext uri="{BB962C8B-B14F-4D97-AF65-F5344CB8AC3E}">
        <p14:creationId xmlns:p14="http://schemas.microsoft.com/office/powerpoint/2010/main" val="94690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ja-JP" sz="2400" dirty="0"/>
              <a:t>新規制基準</a:t>
            </a:r>
            <a:br>
              <a:rPr lang="ja-JP" altLang="ja-JP" sz="2400" dirty="0"/>
            </a:br>
            <a:r>
              <a:rPr lang="ja-JP" altLang="ja-JP" sz="2400" dirty="0">
                <a:hlinkClick r:id="rId2"/>
              </a:rPr>
              <a:t>『原子力規制委員会』</a:t>
            </a:r>
            <a:r>
              <a:rPr lang="en-US" altLang="ja-JP" sz="2400" dirty="0">
                <a:hlinkClick r:id="rId2"/>
              </a:rPr>
              <a:t>HP</a:t>
            </a:r>
            <a:r>
              <a:rPr lang="ja-JP" altLang="ja-JP" sz="2400" dirty="0"/>
              <a:t>より</a:t>
            </a:r>
            <a:br>
              <a:rPr lang="ja-JP" altLang="ja-JP" sz="2400" dirty="0"/>
            </a:br>
            <a:endParaRPr kumimoji="1" lang="ja-JP" altLang="en-US" sz="24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27</a:t>
            </a:fld>
            <a:endParaRPr kumimoji="1" lang="ja-JP" altLang="en-US"/>
          </a:p>
        </p:txBody>
      </p:sp>
      <p:pic>
        <p:nvPicPr>
          <p:cNvPr id="7" name="コンテンツ プレースホルダー 6" descr="panel_03.png"/>
          <p:cNvPicPr>
            <a:picLocks noGrp="1" noChangeAspect="1"/>
          </p:cNvPicPr>
          <p:nvPr>
            <p:ph idx="1"/>
          </p:nvPr>
        </p:nvPicPr>
        <p:blipFill>
          <a:blip r:embed="rId3">
            <a:extLst>
              <a:ext uri="{28A0092B-C50C-407E-A947-70E740481C1C}">
                <a14:useLocalDpi xmlns:a14="http://schemas.microsoft.com/office/drawing/2010/main"/>
              </a:ext>
            </a:extLst>
          </a:blip>
          <a:srcRect t="3628" b="3628"/>
          <a:stretch>
            <a:fillRect/>
          </a:stretch>
        </p:blipFill>
        <p:spPr>
          <a:xfrm>
            <a:off x="457200" y="977900"/>
            <a:ext cx="8229600" cy="5743575"/>
          </a:xfrm>
        </p:spPr>
      </p:pic>
    </p:spTree>
    <p:extLst>
      <p:ext uri="{BB962C8B-B14F-4D97-AF65-F5344CB8AC3E}">
        <p14:creationId xmlns:p14="http://schemas.microsoft.com/office/powerpoint/2010/main" val="2369250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t>
            </a:r>
            <a:r>
              <a:rPr lang="ja-JP" altLang="ja-JP" dirty="0" smtClean="0"/>
              <a:t>新規制基準</a:t>
            </a:r>
            <a:r>
              <a:rPr lang="en-US" altLang="ja-JP" dirty="0" smtClean="0"/>
              <a:t>)</a:t>
            </a:r>
            <a:r>
              <a:rPr lang="ja-JP" altLang="ja-JP" dirty="0"/>
              <a:t/>
            </a:r>
            <a:br>
              <a:rPr lang="ja-JP" altLang="ja-JP" dirty="0"/>
            </a:br>
            <a:endParaRPr kumimoji="1" lang="ja-JP" altLang="en-US" dirty="0"/>
          </a:p>
        </p:txBody>
      </p:sp>
      <p:sp>
        <p:nvSpPr>
          <p:cNvPr id="3" name="コンテンツ プレースホルダー 2"/>
          <p:cNvSpPr>
            <a:spLocks noGrp="1"/>
          </p:cNvSpPr>
          <p:nvPr>
            <p:ph idx="1"/>
          </p:nvPr>
        </p:nvSpPr>
        <p:spPr>
          <a:xfrm>
            <a:off x="431800" y="1600200"/>
            <a:ext cx="8229600" cy="4525963"/>
          </a:xfrm>
        </p:spPr>
        <p:txBody>
          <a:bodyPr>
            <a:normAutofit fontScale="25000" lnSpcReduction="20000"/>
          </a:bodyPr>
          <a:lstStyle/>
          <a:p>
            <a:pPr marL="0" indent="0">
              <a:buNone/>
            </a:pPr>
            <a:r>
              <a:rPr lang="ja-JP" altLang="ja-JP" sz="6200" dirty="0"/>
              <a:t>「今回の新規制基準は、東京電力福島第一原子力発電所の事故の反省や国内外からの指摘を踏まえて策定されました。以前の基準の主な問題点としては、地震や津波等の大規模な自然災害の対策が不十分であり、また重大事故対策が規制の対象となっていなかったため、十分な対策がなされてこなかったこと、新しく基準を策定しても、既設の原子力施設にさかのぼって適用する法律上の仕組みがなく、最新の基準に適合することが要求されなかったことなどが挙げられていましたが、今回の新規制基準は、これらの問題点を解消して策定されました。」とあります。</a:t>
            </a:r>
          </a:p>
          <a:p>
            <a:pPr marL="0" indent="0">
              <a:buNone/>
            </a:pPr>
            <a:r>
              <a:rPr lang="en-US" altLang="ja-JP" sz="6200" dirty="0"/>
              <a:t> </a:t>
            </a:r>
            <a:endParaRPr lang="ja-JP" altLang="ja-JP" sz="6200" dirty="0"/>
          </a:p>
          <a:p>
            <a:pPr marL="0" indent="0">
              <a:buNone/>
            </a:pPr>
            <a:r>
              <a:rPr lang="ja-JP" altLang="ja-JP" sz="6200" dirty="0">
                <a:hlinkClick r:id="rId2"/>
              </a:rPr>
              <a:t>『原子力規制委員会』</a:t>
            </a:r>
            <a:r>
              <a:rPr lang="en-US" altLang="ja-JP" sz="6200" dirty="0">
                <a:hlinkClick r:id="rId2"/>
              </a:rPr>
              <a:t>HP</a:t>
            </a:r>
            <a:r>
              <a:rPr lang="ja-JP" altLang="ja-JP" sz="6200" dirty="0">
                <a:hlinkClick r:id="rId2"/>
              </a:rPr>
              <a:t>掲載：実用発電用原子炉及び核燃料施設等に係る新規制基準について【</a:t>
            </a:r>
            <a:r>
              <a:rPr lang="en-US" altLang="ja-JP" sz="6200" dirty="0">
                <a:hlinkClick r:id="rId2"/>
              </a:rPr>
              <a:t>PDF:1.9MB</a:t>
            </a:r>
            <a:r>
              <a:rPr lang="ja-JP" altLang="ja-JP" sz="6200" dirty="0">
                <a:hlinkClick r:id="rId2"/>
              </a:rPr>
              <a:t>】 ※右図を含む＜新規制基準＞についての説明</a:t>
            </a:r>
            <a:r>
              <a:rPr lang="ja-JP" altLang="ja-JP" sz="6200" dirty="0" smtClean="0">
                <a:hlinkClick r:id="rId2"/>
              </a:rPr>
              <a:t>文書</a:t>
            </a:r>
            <a:endParaRPr lang="en-US" altLang="ja-JP" sz="6200" dirty="0" smtClean="0"/>
          </a:p>
          <a:p>
            <a:endParaRPr lang="ja-JP" altLang="ja-JP" sz="6200" dirty="0"/>
          </a:p>
          <a:p>
            <a:pPr marL="0" indent="0">
              <a:buNone/>
            </a:pPr>
            <a:r>
              <a:rPr lang="ja-JP" altLang="ja-JP" sz="6200" dirty="0"/>
              <a:t>■弁護士青木秀樹氏へのインタビューから～新基準は旧基準の欠陥を是正したかについて指摘</a:t>
            </a:r>
            <a:r>
              <a:rPr lang="ja-JP" altLang="ja-JP" sz="6200" dirty="0" smtClean="0"/>
              <a:t>～</a:t>
            </a:r>
            <a:endParaRPr lang="en-US" altLang="ja-JP" sz="6200" dirty="0" smtClean="0"/>
          </a:p>
          <a:p>
            <a:pPr marL="0" indent="0">
              <a:buNone/>
            </a:pPr>
            <a:endParaRPr lang="ja-JP" altLang="ja-JP" sz="6200" dirty="0"/>
          </a:p>
          <a:p>
            <a:pPr marL="0" indent="0">
              <a:buNone/>
            </a:pPr>
            <a:r>
              <a:rPr lang="ja-JP" altLang="ja-JP" sz="6200" dirty="0"/>
              <a:t>①旧）立地条件が審査基準になっていなかった。新）立地指針が新基準の中に存在していない。また、立地指針を廃止するとも表示されていない。②新）にはシビアアクシデント（</a:t>
            </a:r>
            <a:r>
              <a:rPr lang="en-US" altLang="ja-JP" sz="6200" dirty="0"/>
              <a:t>SA</a:t>
            </a:r>
            <a:r>
              <a:rPr lang="ja-JP" altLang="ja-JP" sz="6200" dirty="0"/>
              <a:t>）対策が新設されているが、大規模自然災害対策（同時多発故障対策）がほとんどみられず、格納容器損傷・使用済み燃料プール損傷の対策はないに等しい。③新）にテロなどによる大規模損壊に対し示された具体策は放水のみであるなど、新基準が旧基準の欠陥を是正したと言うには不十分であることを示した。</a:t>
            </a:r>
          </a:p>
          <a:p>
            <a:pPr marL="0" indent="0">
              <a:buNone/>
            </a:pPr>
            <a:r>
              <a:rPr lang="en-US" altLang="ja-JP" dirty="0"/>
              <a:t> </a:t>
            </a:r>
            <a:endParaRPr lang="ja-JP"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28</a:t>
            </a:fld>
            <a:endParaRPr kumimoji="1" lang="ja-JP" altLang="en-US"/>
          </a:p>
        </p:txBody>
      </p:sp>
    </p:spTree>
    <p:extLst>
      <p:ext uri="{BB962C8B-B14F-4D97-AF65-F5344CB8AC3E}">
        <p14:creationId xmlns:p14="http://schemas.microsoft.com/office/powerpoint/2010/main" val="3095798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最悪シナリオ</a:t>
            </a:r>
            <a:br>
              <a:rPr lang="ja-JP" altLang="ja-JP" dirty="0"/>
            </a:br>
            <a:endParaRPr kumimoji="1" lang="ja-JP" altLang="en-US" dirty="0"/>
          </a:p>
        </p:txBody>
      </p:sp>
      <p:pic>
        <p:nvPicPr>
          <p:cNvPr id="5" name="コンテンツ プレースホルダー 4" descr="panel_04.png"/>
          <p:cNvPicPr>
            <a:picLocks noGrp="1" noChangeAspect="1"/>
          </p:cNvPicPr>
          <p:nvPr>
            <p:ph idx="1"/>
          </p:nvPr>
        </p:nvPicPr>
        <p:blipFill>
          <a:blip r:embed="rId2">
            <a:extLst>
              <a:ext uri="{28A0092B-C50C-407E-A947-70E740481C1C}">
                <a14:useLocalDpi xmlns:a14="http://schemas.microsoft.com/office/drawing/2010/main"/>
              </a:ext>
            </a:extLst>
          </a:blip>
          <a:srcRect t="12190" b="12190"/>
          <a:stretch>
            <a:fillRect/>
          </a:stretch>
        </p:blipFill>
        <p:spPr/>
      </p:pic>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29</a:t>
            </a:fld>
            <a:endParaRPr kumimoji="1" lang="ja-JP" altLang="en-US"/>
          </a:p>
        </p:txBody>
      </p:sp>
    </p:spTree>
    <p:extLst>
      <p:ext uri="{BB962C8B-B14F-4D97-AF65-F5344CB8AC3E}">
        <p14:creationId xmlns:p14="http://schemas.microsoft.com/office/powerpoint/2010/main" val="3085393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「じんけんカフェ」</a:t>
            </a:r>
            <a:br>
              <a:rPr lang="ja-JP" altLang="ja-JP" dirty="0"/>
            </a:br>
            <a:endParaRPr kumimoji="1" lang="ja-JP" altLang="en-US" dirty="0"/>
          </a:p>
        </p:txBody>
      </p:sp>
      <p:sp>
        <p:nvSpPr>
          <p:cNvPr id="3" name="コンテンツ プレースホルダー 2"/>
          <p:cNvSpPr>
            <a:spLocks noGrp="1"/>
          </p:cNvSpPr>
          <p:nvPr>
            <p:ph idx="1"/>
          </p:nvPr>
        </p:nvSpPr>
        <p:spPr/>
        <p:txBody>
          <a:bodyPr/>
          <a:lstStyle/>
          <a:p>
            <a:r>
              <a:rPr lang="ja-JP" altLang="ja-JP" dirty="0"/>
              <a:t>楽しむことから始めよう！見る。知る。考える。自分の言葉で語る。誰かの言葉を聞く。</a:t>
            </a:r>
            <a:r>
              <a:rPr lang="en-US" altLang="ja-JP" dirty="0"/>
              <a:t/>
            </a:r>
            <a:br>
              <a:rPr lang="en-US" altLang="ja-JP" dirty="0"/>
            </a:br>
            <a:r>
              <a:rPr lang="ja-JP" altLang="ja-JP" dirty="0"/>
              <a:t>そして、考え続ける。少しドキドキしても、ちょっとのぞいてみてほしい。</a:t>
            </a:r>
            <a:r>
              <a:rPr lang="en-US" altLang="ja-JP" dirty="0"/>
              <a:t/>
            </a:r>
            <a:br>
              <a:rPr lang="en-US" altLang="ja-JP" dirty="0"/>
            </a:br>
            <a:r>
              <a:rPr lang="ja-JP" altLang="ja-JP" dirty="0"/>
              <a:t>考えていたより、人間関係も、地域も、社会も、「私」自身も、面白いかも。</a:t>
            </a:r>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3</a:t>
            </a:fld>
            <a:endParaRPr kumimoji="1" lang="ja-JP" altLang="en-US"/>
          </a:p>
        </p:txBody>
      </p:sp>
    </p:spTree>
    <p:extLst>
      <p:ext uri="{BB962C8B-B14F-4D97-AF65-F5344CB8AC3E}">
        <p14:creationId xmlns:p14="http://schemas.microsoft.com/office/powerpoint/2010/main" val="907066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a:t>
            </a:r>
            <a:r>
              <a:rPr lang="ja-JP" altLang="ja-JP" sz="3200" dirty="0" smtClean="0"/>
              <a:t>最悪シナリオ</a:t>
            </a:r>
            <a:r>
              <a:rPr lang="ja-JP" altLang="en-US" sz="3200" dirty="0" smtClean="0"/>
              <a:t>）</a:t>
            </a:r>
            <a:endParaRPr kumimoji="1" lang="ja-JP" altLang="en-US" sz="3200" dirty="0"/>
          </a:p>
        </p:txBody>
      </p:sp>
      <p:sp>
        <p:nvSpPr>
          <p:cNvPr id="3" name="コンテンツ プレースホルダー 2"/>
          <p:cNvSpPr>
            <a:spLocks noGrp="1"/>
          </p:cNvSpPr>
          <p:nvPr>
            <p:ph idx="1"/>
          </p:nvPr>
        </p:nvSpPr>
        <p:spPr/>
        <p:txBody>
          <a:bodyPr>
            <a:normAutofit fontScale="62500" lnSpcReduction="20000"/>
          </a:bodyPr>
          <a:lstStyle/>
          <a:p>
            <a:pPr marL="0" indent="0">
              <a:buNone/>
            </a:pPr>
            <a:r>
              <a:rPr lang="en-US" altLang="ja-JP" dirty="0"/>
              <a:t>3.11</a:t>
            </a:r>
            <a:r>
              <a:rPr lang="ja-JP" altLang="ja-JP" dirty="0"/>
              <a:t>当時、菅元総理の依頼を受け、近藤駿介元原子力委員会委員長によって作成、提出されたのが通称『最悪シナリオ』と呼ばれる報告書で、タイトルに</a:t>
            </a:r>
            <a:r>
              <a:rPr lang="ja-JP" altLang="ja-JP" dirty="0">
                <a:hlinkClick r:id="rId2"/>
              </a:rPr>
              <a:t>『福島第一原子力発電所の不測事態シナリオの素描』</a:t>
            </a:r>
            <a:r>
              <a:rPr lang="ja-JP" altLang="ja-JP" dirty="0"/>
              <a:t>（平成</a:t>
            </a:r>
            <a:r>
              <a:rPr lang="en-US" altLang="ja-JP" dirty="0"/>
              <a:t>23</a:t>
            </a:r>
            <a:r>
              <a:rPr lang="ja-JP" altLang="ja-JP" dirty="0"/>
              <a:t>年</a:t>
            </a:r>
            <a:r>
              <a:rPr lang="en-US" altLang="ja-JP" dirty="0"/>
              <a:t>3</a:t>
            </a:r>
            <a:r>
              <a:rPr lang="ja-JP" altLang="ja-JP" dirty="0"/>
              <a:t>月</a:t>
            </a:r>
            <a:r>
              <a:rPr lang="en-US" altLang="ja-JP" dirty="0"/>
              <a:t>25</a:t>
            </a:r>
            <a:r>
              <a:rPr lang="ja-JP" altLang="ja-JP" dirty="0"/>
              <a:t>日）とある。地震・津波による全電源喪失によって始まった原子炉の崩壊は、</a:t>
            </a:r>
            <a:r>
              <a:rPr lang="en-US" altLang="ja-JP" dirty="0"/>
              <a:t>3</a:t>
            </a:r>
            <a:r>
              <a:rPr lang="ja-JP" altLang="ja-JP" dirty="0"/>
              <a:t>月</a:t>
            </a:r>
            <a:r>
              <a:rPr lang="en-US" altLang="ja-JP" dirty="0"/>
              <a:t>12</a:t>
            </a:r>
            <a:r>
              <a:rPr lang="ja-JP" altLang="ja-JP" dirty="0"/>
              <a:t>～</a:t>
            </a:r>
            <a:r>
              <a:rPr lang="en-US" altLang="ja-JP" dirty="0"/>
              <a:t>16</a:t>
            </a:r>
            <a:r>
              <a:rPr lang="ja-JP" altLang="ja-JP" dirty="0"/>
              <a:t>日にかけて</a:t>
            </a:r>
            <a:r>
              <a:rPr lang="en-US" altLang="ja-JP" dirty="0"/>
              <a:t>1</a:t>
            </a:r>
            <a:r>
              <a:rPr lang="ja-JP" altLang="ja-JP" dirty="0"/>
              <a:t>号機から</a:t>
            </a:r>
            <a:r>
              <a:rPr lang="en-US" altLang="ja-JP" dirty="0"/>
              <a:t>4</a:t>
            </a:r>
            <a:r>
              <a:rPr lang="ja-JP" altLang="ja-JP" dirty="0"/>
              <a:t>号機で爆発・火災・白煙を生じさせた。放水と</a:t>
            </a:r>
            <a:r>
              <a:rPr lang="en-US" altLang="ja-JP" dirty="0"/>
              <a:t>5</a:t>
            </a:r>
            <a:r>
              <a:rPr lang="ja-JP" altLang="ja-JP" dirty="0"/>
              <a:t>・</a:t>
            </a:r>
            <a:r>
              <a:rPr lang="en-US" altLang="ja-JP" dirty="0"/>
              <a:t>6</a:t>
            </a:r>
            <a:r>
              <a:rPr lang="ja-JP" altLang="ja-JP" dirty="0"/>
              <a:t>号機の非常用電源の確保が行われる中、</a:t>
            </a:r>
            <a:r>
              <a:rPr lang="en-US" altLang="ja-JP" dirty="0"/>
              <a:t>21</a:t>
            </a:r>
            <a:r>
              <a:rPr lang="ja-JP" altLang="ja-JP" dirty="0"/>
              <a:t>日には</a:t>
            </a:r>
            <a:r>
              <a:rPr lang="en-US" altLang="ja-JP" dirty="0"/>
              <a:t>2</a:t>
            </a:r>
            <a:r>
              <a:rPr lang="ja-JP" altLang="ja-JP" dirty="0"/>
              <a:t>号機から黒煙、</a:t>
            </a:r>
            <a:r>
              <a:rPr lang="en-US" altLang="ja-JP" dirty="0"/>
              <a:t>3</a:t>
            </a:r>
            <a:r>
              <a:rPr lang="ja-JP" altLang="ja-JP" dirty="0"/>
              <a:t>号機からは白煙が認められ、関東広範囲に亘って高い空間放射線量測定値が計測された。続く</a:t>
            </a:r>
            <a:r>
              <a:rPr lang="en-US" altLang="ja-JP" dirty="0"/>
              <a:t>23</a:t>
            </a:r>
            <a:r>
              <a:rPr lang="ja-JP" altLang="ja-JP" dirty="0"/>
              <a:t>日、</a:t>
            </a:r>
            <a:r>
              <a:rPr lang="en-US" altLang="ja-JP" dirty="0"/>
              <a:t>SPEEDI</a:t>
            </a:r>
            <a:r>
              <a:rPr lang="ja-JP" altLang="ja-JP" dirty="0"/>
              <a:t>の試算値が初めて公表された頃、</a:t>
            </a:r>
            <a:r>
              <a:rPr lang="en-US" altLang="ja-JP" dirty="0"/>
              <a:t>1</a:t>
            </a:r>
            <a:r>
              <a:rPr lang="ja-JP" altLang="ja-JP" dirty="0"/>
              <a:t>号機では温度上昇が懸念されていた。『最悪シナリオ』が官邸に提出された</a:t>
            </a:r>
            <a:r>
              <a:rPr lang="en-US" altLang="ja-JP" dirty="0"/>
              <a:t>3</a:t>
            </a:r>
            <a:r>
              <a:rPr lang="ja-JP" altLang="ja-JP" dirty="0"/>
              <a:t>月</a:t>
            </a:r>
            <a:r>
              <a:rPr lang="en-US" altLang="ja-JP" dirty="0"/>
              <a:t>25</a:t>
            </a:r>
            <a:r>
              <a:rPr lang="ja-JP" altLang="ja-JP" dirty="0"/>
              <a:t>日は、そういうタイミングだった。</a:t>
            </a:r>
            <a:r>
              <a:rPr lang="ja-JP" altLang="ja-JP" dirty="0">
                <a:hlinkClick r:id="rId3"/>
              </a:rPr>
              <a:t>菅直人元首相のブログ</a:t>
            </a:r>
            <a:r>
              <a:rPr lang="ja-JP" altLang="ja-JP" dirty="0"/>
              <a:t>には「今回の原発事故で避難している人は</a:t>
            </a:r>
            <a:r>
              <a:rPr lang="en-US" altLang="ja-JP" dirty="0"/>
              <a:t>16</a:t>
            </a:r>
            <a:r>
              <a:rPr lang="ja-JP" altLang="ja-JP" dirty="0"/>
              <a:t>万人。しかし、最悪のシナリオのように首都圏全体から</a:t>
            </a:r>
            <a:r>
              <a:rPr lang="en-US" altLang="ja-JP" dirty="0"/>
              <a:t>3000</a:t>
            </a:r>
            <a:r>
              <a:rPr lang="ja-JP" altLang="ja-JP" dirty="0"/>
              <a:t>万人が避難した場合、避難者数でも</a:t>
            </a:r>
            <a:r>
              <a:rPr lang="en-US" altLang="ja-JP" dirty="0"/>
              <a:t>200</a:t>
            </a:r>
            <a:r>
              <a:rPr lang="ja-JP" altLang="ja-JP" dirty="0"/>
              <a:t>倍だから、東京の地価を考えれば損害は</a:t>
            </a:r>
            <a:r>
              <a:rPr lang="en-US" altLang="ja-JP" dirty="0"/>
              <a:t>200</a:t>
            </a:r>
            <a:r>
              <a:rPr lang="ja-JP" altLang="ja-JP" dirty="0"/>
              <a:t>倍をはるかに超える。</a:t>
            </a:r>
            <a:r>
              <a:rPr lang="en-US" altLang="ja-JP" dirty="0"/>
              <a:t>200</a:t>
            </a:r>
            <a:r>
              <a:rPr lang="ja-JP" altLang="ja-JP" dirty="0"/>
              <a:t>倍と計算しても</a:t>
            </a:r>
            <a:r>
              <a:rPr lang="en-US" altLang="ja-JP" dirty="0"/>
              <a:t>1200</a:t>
            </a:r>
            <a:r>
              <a:rPr lang="ja-JP" altLang="ja-JP" dirty="0"/>
              <a:t>兆円ということになる」とある。首都圏からの避難は避難者数の膨大さに加え、国の経済の根幹をなす首都圏地価の大暴落も招くのである。</a:t>
            </a:r>
          </a:p>
          <a:p>
            <a:pPr marL="0" indent="0">
              <a:buNone/>
            </a:pPr>
            <a:r>
              <a:rPr lang="ja-JP" altLang="ja-JP" dirty="0"/>
              <a:t>要するに最悪の場合、首都圏の壊滅≒国の滅亡となるおそれがあるということである。</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30</a:t>
            </a:fld>
            <a:endParaRPr kumimoji="1" lang="ja-JP" altLang="en-US"/>
          </a:p>
        </p:txBody>
      </p:sp>
    </p:spTree>
    <p:extLst>
      <p:ext uri="{BB962C8B-B14F-4D97-AF65-F5344CB8AC3E}">
        <p14:creationId xmlns:p14="http://schemas.microsoft.com/office/powerpoint/2010/main" val="562168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a:t>
            </a:r>
            <a:r>
              <a:rPr lang="ja-JP" altLang="ja-JP" dirty="0"/>
              <a:t>東日本大震災が世界の原子力発電に対する考え方に与えた影響</a:t>
            </a:r>
            <a:r>
              <a:rPr lang="en-US" altLang="ja-JP" dirty="0"/>
              <a:t>- </a:t>
            </a:r>
            <a:r>
              <a:rPr lang="ja-JP" altLang="ja-JP" dirty="0"/>
              <a:t/>
            </a:r>
            <a:br>
              <a:rPr lang="ja-JP" altLang="ja-JP" dirty="0"/>
            </a:b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ja-JP" dirty="0"/>
              <a:t>株式会社日本リサーチセンター</a:t>
            </a:r>
            <a:r>
              <a:rPr lang="en-US" altLang="ja-JP" dirty="0"/>
              <a:t>(</a:t>
            </a:r>
            <a:r>
              <a:rPr lang="ja-JP" altLang="ja-JP" dirty="0"/>
              <a:t>本社</a:t>
            </a:r>
            <a:r>
              <a:rPr lang="en-US" altLang="ja-JP" dirty="0"/>
              <a:t>:</a:t>
            </a:r>
            <a:r>
              <a:rPr lang="ja-JP" altLang="ja-JP" dirty="0"/>
              <a:t>東京都中央区、鈴木稲博社長</a:t>
            </a:r>
            <a:r>
              <a:rPr lang="en-US" altLang="ja-JP" dirty="0"/>
              <a:t>)</a:t>
            </a:r>
            <a:r>
              <a:rPr lang="ja-JP" altLang="ja-JP" dirty="0"/>
              <a:t>が加盟している ギャラップ・インターナショナル・アソシエーションでは、</a:t>
            </a:r>
            <a:r>
              <a:rPr lang="en-US" altLang="ja-JP" dirty="0"/>
              <a:t>47 </a:t>
            </a:r>
            <a:r>
              <a:rPr lang="ja-JP" altLang="ja-JP" dirty="0"/>
              <a:t>カ国の人々を対象に、国際 世論調査「日本の津波と原子力発電に対する世論調査</a:t>
            </a:r>
            <a:r>
              <a:rPr lang="en-US" altLang="ja-JP" dirty="0"/>
              <a:t>-Global Barometer of Views on Nuclear Energy After Japan Earthquake </a:t>
            </a:r>
            <a:r>
              <a:rPr lang="ja-JP" altLang="ja-JP" dirty="0"/>
              <a:t>」を平成</a:t>
            </a:r>
            <a:r>
              <a:rPr lang="en-US" altLang="ja-JP" dirty="0"/>
              <a:t> 23 </a:t>
            </a:r>
            <a:r>
              <a:rPr lang="ja-JP" altLang="ja-JP" dirty="0"/>
              <a:t>年</a:t>
            </a:r>
            <a:r>
              <a:rPr lang="en-US" altLang="ja-JP" dirty="0"/>
              <a:t> 3 </a:t>
            </a:r>
            <a:r>
              <a:rPr lang="ja-JP" altLang="ja-JP" dirty="0"/>
              <a:t>月</a:t>
            </a:r>
            <a:r>
              <a:rPr lang="en-US" altLang="ja-JP" dirty="0"/>
              <a:t> 21 </a:t>
            </a:r>
            <a:r>
              <a:rPr lang="ja-JP" altLang="ja-JP" dirty="0"/>
              <a:t>日から</a:t>
            </a:r>
            <a:r>
              <a:rPr lang="en-US" altLang="ja-JP" dirty="0"/>
              <a:t> 4 </a:t>
            </a:r>
            <a:r>
              <a:rPr lang="ja-JP" altLang="ja-JP" dirty="0"/>
              <a:t>月</a:t>
            </a:r>
            <a:r>
              <a:rPr lang="en-US" altLang="ja-JP" dirty="0"/>
              <a:t> 10 </a:t>
            </a:r>
            <a:r>
              <a:rPr lang="ja-JP" altLang="ja-JP" dirty="0"/>
              <a:t>日にかけて 実施しました。 </a:t>
            </a:r>
          </a:p>
          <a:p>
            <a:r>
              <a:rPr lang="en-US" altLang="ja-JP" u="sng" dirty="0">
                <a:hlinkClick r:id="rId2"/>
              </a:rPr>
              <a:t>http://www.nrc.co.jp/report/pdf/110420.pdf</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31</a:t>
            </a:fld>
            <a:endParaRPr kumimoji="1" lang="ja-JP" altLang="en-US"/>
          </a:p>
        </p:txBody>
      </p:sp>
    </p:spTree>
    <p:extLst>
      <p:ext uri="{BB962C8B-B14F-4D97-AF65-F5344CB8AC3E}">
        <p14:creationId xmlns:p14="http://schemas.microsoft.com/office/powerpoint/2010/main" val="1745107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調査結果の要約 </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lvl="0"/>
            <a:r>
              <a:rPr lang="en-US" altLang="ja-JP" dirty="0"/>
              <a:t>□  </a:t>
            </a:r>
            <a:r>
              <a:rPr lang="ja-JP" altLang="ja-JP" dirty="0"/>
              <a:t>日本の震災の認知情報源は「テレビ」が</a:t>
            </a:r>
            <a:r>
              <a:rPr lang="en-US" altLang="ja-JP" dirty="0"/>
              <a:t>60%</a:t>
            </a:r>
            <a:r>
              <a:rPr lang="ja-JP" altLang="ja-JP" dirty="0"/>
              <a:t>、次いで「インターネット」が</a:t>
            </a:r>
            <a:r>
              <a:rPr lang="en-US" altLang="ja-JP" dirty="0"/>
              <a:t>17%</a:t>
            </a:r>
            <a:r>
              <a:rPr lang="ja-JP" altLang="ja-JP" dirty="0"/>
              <a:t>、「新聞」が </a:t>
            </a:r>
            <a:r>
              <a:rPr lang="en-US" altLang="ja-JP" dirty="0"/>
              <a:t>7%</a:t>
            </a:r>
            <a:r>
              <a:rPr lang="ja-JP" altLang="ja-JP" dirty="0"/>
              <a:t>となっている</a:t>
            </a:r>
            <a:r>
              <a:rPr lang="ja-JP" altLang="ja-JP" dirty="0" smtClean="0"/>
              <a:t>。</a:t>
            </a:r>
            <a:endParaRPr lang="en-US" altLang="ja-JP" smtClean="0"/>
          </a:p>
          <a:p>
            <a:pPr lvl="0"/>
            <a:endParaRPr lang="ja-JP" altLang="ja-JP" dirty="0"/>
          </a:p>
          <a:p>
            <a:pPr lvl="0"/>
            <a:r>
              <a:rPr lang="en-US" altLang="ja-JP" dirty="0"/>
              <a:t>□  </a:t>
            </a:r>
            <a:r>
              <a:rPr lang="ja-JP" altLang="ja-JP" dirty="0"/>
              <a:t>原子力発電に対して「賛成」とする意見は、震災以前の </a:t>
            </a:r>
            <a:r>
              <a:rPr lang="en-US" altLang="ja-JP" dirty="0"/>
              <a:t>57%</a:t>
            </a:r>
            <a:r>
              <a:rPr lang="ja-JP" altLang="ja-JP" dirty="0"/>
              <a:t>から震災後は </a:t>
            </a:r>
            <a:r>
              <a:rPr lang="en-US" altLang="ja-JP" dirty="0"/>
              <a:t>49%</a:t>
            </a:r>
            <a:r>
              <a:rPr lang="ja-JP" altLang="ja-JP" dirty="0"/>
              <a:t>に減少 し、「反対」は </a:t>
            </a:r>
            <a:r>
              <a:rPr lang="en-US" altLang="ja-JP" dirty="0"/>
              <a:t>32%</a:t>
            </a:r>
            <a:r>
              <a:rPr lang="ja-JP" altLang="ja-JP" dirty="0"/>
              <a:t>から </a:t>
            </a:r>
            <a:r>
              <a:rPr lang="en-US" altLang="ja-JP" dirty="0"/>
              <a:t>43%</a:t>
            </a:r>
            <a:r>
              <a:rPr lang="ja-JP" altLang="ja-JP" dirty="0"/>
              <a:t>に増加した。しかしながら「賛成</a:t>
            </a:r>
            <a:r>
              <a:rPr lang="en-US" altLang="ja-JP" dirty="0"/>
              <a:t>(</a:t>
            </a:r>
            <a:r>
              <a:rPr lang="ja-JP" altLang="ja-JP" dirty="0"/>
              <a:t>賛成</a:t>
            </a:r>
            <a:r>
              <a:rPr lang="en-US" altLang="ja-JP" dirty="0"/>
              <a:t>+</a:t>
            </a:r>
            <a:r>
              <a:rPr lang="ja-JP" altLang="ja-JP" dirty="0"/>
              <a:t>やや賛成</a:t>
            </a:r>
            <a:r>
              <a:rPr lang="en-US" altLang="ja-JP" dirty="0"/>
              <a:t>)</a:t>
            </a:r>
            <a:r>
              <a:rPr lang="ja-JP" altLang="ja-JP" dirty="0"/>
              <a:t>」は </a:t>
            </a:r>
            <a:r>
              <a:rPr lang="en-US" altLang="ja-JP" dirty="0"/>
              <a:t>47 </a:t>
            </a:r>
            <a:r>
              <a:rPr lang="ja-JP" altLang="ja-JP" dirty="0"/>
              <a:t>カ国で </a:t>
            </a:r>
            <a:r>
              <a:rPr lang="en-US" altLang="ja-JP" dirty="0"/>
              <a:t>49%</a:t>
            </a:r>
            <a:r>
              <a:rPr lang="ja-JP" altLang="ja-JP" dirty="0"/>
              <a:t>と、「反 対</a:t>
            </a:r>
            <a:r>
              <a:rPr lang="en-US" altLang="ja-JP" dirty="0"/>
              <a:t>(</a:t>
            </a:r>
            <a:r>
              <a:rPr lang="ja-JP" altLang="ja-JP" dirty="0"/>
              <a:t>反対</a:t>
            </a:r>
            <a:r>
              <a:rPr lang="en-US" altLang="ja-JP" dirty="0"/>
              <a:t>+</a:t>
            </a:r>
            <a:r>
              <a:rPr lang="ja-JP" altLang="ja-JP" dirty="0"/>
              <a:t>やや反対</a:t>
            </a:r>
            <a:r>
              <a:rPr lang="en-US" altLang="ja-JP" dirty="0"/>
              <a:t>)</a:t>
            </a:r>
            <a:r>
              <a:rPr lang="ja-JP" altLang="ja-JP" dirty="0"/>
              <a:t>」の </a:t>
            </a:r>
            <a:r>
              <a:rPr lang="en-US" altLang="ja-JP" dirty="0"/>
              <a:t>43%</a:t>
            </a:r>
            <a:r>
              <a:rPr lang="ja-JP" altLang="ja-JP" dirty="0"/>
              <a:t>を若干上回っている</a:t>
            </a:r>
            <a:r>
              <a:rPr lang="ja-JP" altLang="ja-JP" dirty="0" smtClean="0"/>
              <a:t>。</a:t>
            </a:r>
            <a:endParaRPr lang="en-US" altLang="ja-JP" dirty="0"/>
          </a:p>
          <a:p>
            <a:pPr lvl="0"/>
            <a:endParaRPr lang="ja-JP" altLang="ja-JP" dirty="0"/>
          </a:p>
          <a:p>
            <a:pPr lvl="0"/>
            <a:r>
              <a:rPr lang="ja-JP" altLang="ja-JP" dirty="0"/>
              <a:t>日本では、「賛成</a:t>
            </a:r>
            <a:r>
              <a:rPr lang="en-US" altLang="ja-JP" dirty="0"/>
              <a:t>(</a:t>
            </a:r>
            <a:r>
              <a:rPr lang="ja-JP" altLang="ja-JP" dirty="0"/>
              <a:t>賛成</a:t>
            </a:r>
            <a:r>
              <a:rPr lang="en-US" altLang="ja-JP" dirty="0"/>
              <a:t>+</a:t>
            </a:r>
            <a:r>
              <a:rPr lang="ja-JP" altLang="ja-JP" dirty="0"/>
              <a:t>やや賛成</a:t>
            </a:r>
            <a:r>
              <a:rPr lang="en-US" altLang="ja-JP" dirty="0"/>
              <a:t>)</a:t>
            </a:r>
            <a:r>
              <a:rPr lang="ja-JP" altLang="ja-JP" dirty="0"/>
              <a:t>」とする意見が</a:t>
            </a:r>
            <a:r>
              <a:rPr lang="en-US" altLang="ja-JP" dirty="0"/>
              <a:t> 62%</a:t>
            </a:r>
            <a:r>
              <a:rPr lang="ja-JP" altLang="ja-JP" dirty="0"/>
              <a:t>を占めていたが、震災後は</a:t>
            </a:r>
            <a:r>
              <a:rPr lang="en-US" altLang="ja-JP" dirty="0"/>
              <a:t> 39%</a:t>
            </a:r>
            <a:r>
              <a:rPr lang="ja-JP" altLang="ja-JP" dirty="0"/>
              <a:t>と大幅に減少してい る。一方で「反対</a:t>
            </a:r>
            <a:r>
              <a:rPr lang="en-US" altLang="ja-JP" dirty="0"/>
              <a:t>(</a:t>
            </a:r>
            <a:r>
              <a:rPr lang="ja-JP" altLang="ja-JP" dirty="0"/>
              <a:t>反対</a:t>
            </a:r>
            <a:r>
              <a:rPr lang="en-US" altLang="ja-JP" dirty="0"/>
              <a:t>+</a:t>
            </a:r>
            <a:r>
              <a:rPr lang="ja-JP" altLang="ja-JP" dirty="0"/>
              <a:t>やや反対</a:t>
            </a:r>
            <a:r>
              <a:rPr lang="en-US" altLang="ja-JP" dirty="0"/>
              <a:t>)</a:t>
            </a:r>
            <a:r>
              <a:rPr lang="ja-JP" altLang="ja-JP" dirty="0"/>
              <a:t>」は</a:t>
            </a:r>
            <a:r>
              <a:rPr lang="en-US" altLang="ja-JP" dirty="0"/>
              <a:t> 28%</a:t>
            </a:r>
            <a:r>
              <a:rPr lang="ja-JP" altLang="ja-JP" dirty="0"/>
              <a:t>から</a:t>
            </a:r>
            <a:r>
              <a:rPr lang="en-US" altLang="ja-JP" dirty="0"/>
              <a:t> 47%</a:t>
            </a:r>
            <a:r>
              <a:rPr lang="ja-JP" altLang="ja-JP" dirty="0"/>
              <a:t>に増加し、「賛成</a:t>
            </a:r>
            <a:r>
              <a:rPr lang="en-US" altLang="ja-JP" dirty="0"/>
              <a:t>(</a:t>
            </a:r>
            <a:r>
              <a:rPr lang="ja-JP" altLang="ja-JP" dirty="0"/>
              <a:t>賛成</a:t>
            </a:r>
            <a:r>
              <a:rPr lang="en-US" altLang="ja-JP" dirty="0"/>
              <a:t>+</a:t>
            </a:r>
            <a:r>
              <a:rPr lang="ja-JP" altLang="ja-JP" dirty="0"/>
              <a:t>やや賛成</a:t>
            </a:r>
            <a:r>
              <a:rPr lang="en-US" altLang="ja-JP" dirty="0"/>
              <a:t>)</a:t>
            </a:r>
            <a:r>
              <a:rPr lang="ja-JP" altLang="ja-JP" dirty="0"/>
              <a:t>」の</a:t>
            </a:r>
            <a:r>
              <a:rPr lang="en-US" altLang="ja-JP" dirty="0"/>
              <a:t> 39%</a:t>
            </a:r>
            <a:r>
              <a:rPr lang="ja-JP" altLang="ja-JP" dirty="0"/>
              <a:t>を上回って いる。</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32</a:t>
            </a:fld>
            <a:endParaRPr kumimoji="1" lang="ja-JP" altLang="en-US"/>
          </a:p>
        </p:txBody>
      </p:sp>
    </p:spTree>
    <p:extLst>
      <p:ext uri="{BB962C8B-B14F-4D97-AF65-F5344CB8AC3E}">
        <p14:creationId xmlns:p14="http://schemas.microsoft.com/office/powerpoint/2010/main" val="3155475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映画を見る前に</a:t>
            </a:r>
            <a:br>
              <a:rPr lang="ja-JP" altLang="ja-JP" dirty="0"/>
            </a:b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ja-JP" dirty="0"/>
              <a:t>ジャーナリズムとしての映画</a:t>
            </a:r>
            <a:r>
              <a:rPr lang="ja-JP" altLang="ja-JP" dirty="0" smtClean="0"/>
              <a:t>上映</a:t>
            </a:r>
            <a:endParaRPr lang="en-US" altLang="ja-JP" dirty="0" smtClean="0"/>
          </a:p>
          <a:p>
            <a:pPr marL="0" indent="0">
              <a:buNone/>
            </a:pPr>
            <a:r>
              <a:rPr lang="ja-JP" altLang="ja-JP" dirty="0"/>
              <a:t>　</a:t>
            </a:r>
            <a:r>
              <a:rPr lang="ja-JP" altLang="en-US" dirty="0" smtClean="0">
                <a:solidFill>
                  <a:srgbClr val="000000"/>
                </a:solidFill>
              </a:rPr>
              <a:t>　</a:t>
            </a:r>
            <a:r>
              <a:rPr lang="ja-JP" altLang="ja-JP" dirty="0" smtClean="0">
                <a:solidFill>
                  <a:srgbClr val="000000"/>
                </a:solidFill>
              </a:rPr>
              <a:t>（</a:t>
            </a:r>
            <a:r>
              <a:rPr lang="ja-JP" altLang="ja-JP" dirty="0">
                <a:solidFill>
                  <a:srgbClr val="000000"/>
                </a:solidFill>
                <a:hlinkClick r:id="rId2"/>
              </a:rPr>
              <a:t>オルタナティブ・ジャーナリズム</a:t>
            </a:r>
            <a:r>
              <a:rPr lang="ja-JP" altLang="ja-JP" dirty="0" smtClean="0">
                <a:solidFill>
                  <a:srgbClr val="000000"/>
                </a:solidFill>
              </a:rPr>
              <a:t>）</a:t>
            </a:r>
            <a:r>
              <a:rPr lang="ja-JP" altLang="en-US" dirty="0" smtClean="0">
                <a:solidFill>
                  <a:srgbClr val="000000"/>
                </a:solidFill>
              </a:rPr>
              <a:t>　</a:t>
            </a:r>
            <a:r>
              <a:rPr lang="ja-JP" altLang="ja-JP" dirty="0" smtClean="0"/>
              <a:t>調査報道</a:t>
            </a:r>
            <a:r>
              <a:rPr lang="ja-JP" altLang="en-US" dirty="0" smtClean="0"/>
              <a:t>？</a:t>
            </a:r>
            <a:endParaRPr lang="en-US" altLang="ja-JP" dirty="0" smtClean="0"/>
          </a:p>
          <a:p>
            <a:pPr marL="0" indent="0">
              <a:buNone/>
            </a:pPr>
            <a:r>
              <a:rPr lang="ja-JP" altLang="ja-JP" dirty="0"/>
              <a:t>　</a:t>
            </a:r>
            <a:r>
              <a:rPr lang="ja-JP" altLang="en-US" dirty="0" smtClean="0"/>
              <a:t>　報道の自由・意見や表現の自由（世界人権宣言第</a:t>
            </a:r>
            <a:r>
              <a:rPr lang="en-US" altLang="ja-JP" dirty="0" smtClean="0"/>
              <a:t>19</a:t>
            </a:r>
            <a:r>
              <a:rPr lang="ja-JP" altLang="en-US" dirty="0" smtClean="0"/>
              <a:t>条）</a:t>
            </a:r>
            <a:endParaRPr lang="en-US" altLang="ja-JP" dirty="0" smtClean="0"/>
          </a:p>
          <a:p>
            <a:pPr marL="0" indent="0">
              <a:buNone/>
            </a:pPr>
            <a:r>
              <a:rPr lang="ja-JP" altLang="en-US" dirty="0" smtClean="0"/>
              <a:t>国際</a:t>
            </a:r>
            <a:r>
              <a:rPr lang="en-US" altLang="ja-JP" dirty="0" smtClean="0"/>
              <a:t>NGO</a:t>
            </a:r>
            <a:r>
              <a:rPr lang="ja-JP" altLang="en-US" dirty="0" smtClean="0"/>
              <a:t>国境なき記者団</a:t>
            </a:r>
            <a:r>
              <a:rPr lang="en-US" altLang="ja-JP" dirty="0" smtClean="0"/>
              <a:t>2017</a:t>
            </a:r>
            <a:r>
              <a:rPr lang="ja-JP" altLang="en-US" dirty="0" smtClean="0"/>
              <a:t>年版報道の自由度ランキング</a:t>
            </a:r>
            <a:endParaRPr lang="en-US" altLang="ja-JP" dirty="0" smtClean="0"/>
          </a:p>
          <a:p>
            <a:pPr marL="0" indent="0">
              <a:buNone/>
            </a:pPr>
            <a:r>
              <a:rPr lang="ja-JP" altLang="en-US" dirty="0" smtClean="0"/>
              <a:t>（</a:t>
            </a:r>
            <a:r>
              <a:rPr lang="en-US" altLang="ja-JP" dirty="0"/>
              <a:t>日本はG7中最低の72</a:t>
            </a:r>
            <a:r>
              <a:rPr lang="en-US" altLang="ja-JP" dirty="0" smtClean="0"/>
              <a:t>位</a:t>
            </a:r>
            <a:r>
              <a:rPr lang="ja-JP" altLang="en-US" dirty="0" smtClean="0"/>
              <a:t>、</a:t>
            </a:r>
            <a:r>
              <a:rPr lang="en-US" altLang="ja-JP" dirty="0" smtClean="0"/>
              <a:t>2010</a:t>
            </a:r>
            <a:r>
              <a:rPr lang="en-US" altLang="ja-JP" dirty="0"/>
              <a:t>年の11位から急速に下がっている</a:t>
            </a:r>
            <a:r>
              <a:rPr lang="en-US" altLang="ja-JP" dirty="0" smtClean="0"/>
              <a:t>。</a:t>
            </a:r>
            <a:r>
              <a:rPr lang="ja-JP" altLang="en-US" dirty="0" smtClean="0"/>
              <a:t>）</a:t>
            </a:r>
            <a:endParaRPr lang="ja-JP" altLang="ja-JP" dirty="0"/>
          </a:p>
          <a:p>
            <a:r>
              <a:rPr lang="ja-JP" altLang="ja-JP" dirty="0"/>
              <a:t>　（ポスト・トゥルースの時代）：客観的な事実より、虚偽であっても個人の感情に</a:t>
            </a:r>
            <a:r>
              <a:rPr lang="ja-JP" altLang="ja-JP" dirty="0" smtClean="0"/>
              <a:t>訴える</a:t>
            </a:r>
            <a:r>
              <a:rPr lang="ja-JP" altLang="ja-JP" dirty="0"/>
              <a:t>ものの方が強い影響力を持つ世論</a:t>
            </a:r>
            <a:r>
              <a:rPr lang="ja-JP" altLang="ja-JP" dirty="0" smtClean="0"/>
              <a:t>状況</a:t>
            </a:r>
            <a:r>
              <a:rPr lang="ja-JP" altLang="en-US" dirty="0" smtClean="0"/>
              <a:t>。</a:t>
            </a:r>
            <a:r>
              <a:rPr lang="ja-JP" altLang="ja-JP" dirty="0" smtClean="0"/>
              <a:t>虚偽</a:t>
            </a:r>
            <a:r>
              <a:rPr lang="ja-JP" altLang="ja-JP" dirty="0"/>
              <a:t>であっても自分</a:t>
            </a:r>
            <a:r>
              <a:rPr lang="ja-JP" altLang="ja-JP" dirty="0" smtClean="0"/>
              <a:t>に好都合の</a:t>
            </a:r>
            <a:r>
              <a:rPr lang="ja-JP" altLang="ja-JP" dirty="0"/>
              <a:t>情報ならそれで良いといった</a:t>
            </a:r>
            <a:r>
              <a:rPr lang="ja-JP" altLang="ja-JP" dirty="0" smtClean="0"/>
              <a:t>風潮</a:t>
            </a:r>
            <a:r>
              <a:rPr lang="ja-JP" altLang="en-US" dirty="0" smtClean="0"/>
              <a:t>。</a:t>
            </a:r>
            <a:endParaRPr lang="en-US" altLang="ja-JP" dirty="0" smtClean="0"/>
          </a:p>
          <a:p>
            <a:endParaRPr lang="ja-JP" altLang="ja-JP" dirty="0"/>
          </a:p>
          <a:p>
            <a:r>
              <a:rPr lang="en-US" altLang="ja-JP" dirty="0"/>
              <a:t>  </a:t>
            </a:r>
            <a:r>
              <a:rPr lang="ja-JP" altLang="ja-JP" dirty="0"/>
              <a:t>アンラーン</a:t>
            </a:r>
            <a:r>
              <a:rPr lang="en-US" altLang="ja-JP" dirty="0"/>
              <a:t>(unlearn)</a:t>
            </a:r>
            <a:r>
              <a:rPr lang="ja-JP" altLang="ja-JP" dirty="0"/>
              <a:t>としての</a:t>
            </a:r>
            <a:r>
              <a:rPr lang="ja-JP" altLang="ja-JP" dirty="0" smtClean="0"/>
              <a:t>学び</a:t>
            </a:r>
            <a:r>
              <a:rPr lang="en-US" altLang="ja-JP" dirty="0" smtClean="0"/>
              <a:t>(</a:t>
            </a:r>
            <a:r>
              <a:rPr lang="ja-JP" altLang="ja-JP" dirty="0"/>
              <a:t>当たり前への自覚</a:t>
            </a:r>
            <a:r>
              <a:rPr lang="en-US" altLang="ja-JP" dirty="0"/>
              <a:t>)</a:t>
            </a:r>
            <a:endParaRPr lang="ja-JP" altLang="ja-JP" dirty="0"/>
          </a:p>
          <a:p>
            <a:r>
              <a:rPr lang="en-US" altLang="ja-JP" dirty="0"/>
              <a:t>  </a:t>
            </a:r>
            <a:r>
              <a:rPr lang="ja-JP" altLang="ja-JP" dirty="0"/>
              <a:t>議論の</a:t>
            </a:r>
            <a:r>
              <a:rPr lang="ja-JP" altLang="ja-JP" dirty="0" smtClean="0"/>
              <a:t>仕方</a:t>
            </a:r>
            <a:r>
              <a:rPr lang="ja-JP" altLang="en-US" dirty="0" smtClean="0"/>
              <a:t>（ルールを作る）</a:t>
            </a:r>
            <a:endParaRPr lang="ja-JP" altLang="ja-JP" dirty="0"/>
          </a:p>
          <a:p>
            <a:r>
              <a:rPr lang="ja-JP" altLang="ja-JP" dirty="0"/>
              <a:t>　映画を見ながらの</a:t>
            </a:r>
            <a:r>
              <a:rPr lang="en-US" altLang="ja-JP" dirty="0"/>
              <a:t>Questioning(</a:t>
            </a:r>
            <a:r>
              <a:rPr lang="ja-JP" altLang="ja-JP" dirty="0"/>
              <a:t>自問</a:t>
            </a:r>
            <a:r>
              <a:rPr lang="en-US" altLang="ja-JP" dirty="0"/>
              <a:t>)</a:t>
            </a:r>
            <a:r>
              <a:rPr lang="ja-JP" altLang="ja-JP" dirty="0"/>
              <a:t>　（</a:t>
            </a:r>
            <a:r>
              <a:rPr lang="en-US" altLang="ja-JP" dirty="0"/>
              <a:t>What? How? Why?</a:t>
            </a:r>
            <a:r>
              <a:rPr lang="ja-JP" altLang="ja-JP" dirty="0"/>
              <a:t>）　自分の素朴な</a:t>
            </a:r>
            <a:r>
              <a:rPr lang="ja-JP" altLang="ja-JP" dirty="0" smtClean="0"/>
              <a:t>問い</a:t>
            </a:r>
            <a:r>
              <a:rPr lang="ja-JP" altLang="en-US" dirty="0" smtClean="0"/>
              <a:t>（メモを取る）</a:t>
            </a:r>
            <a:endParaRPr lang="ja-JP" altLang="ja-JP" dirty="0"/>
          </a:p>
          <a:p>
            <a:r>
              <a:rPr kumimoji="1" lang="ja-JP" altLang="en-US" dirty="0" smtClean="0"/>
              <a:t>自分が何を理解していないかに気づくこと、それを発言する。</a:t>
            </a: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33</a:t>
            </a:fld>
            <a:endParaRPr kumimoji="1" lang="ja-JP" altLang="en-US"/>
          </a:p>
        </p:txBody>
      </p:sp>
    </p:spTree>
    <p:extLst>
      <p:ext uri="{BB962C8B-B14F-4D97-AF65-F5344CB8AC3E}">
        <p14:creationId xmlns:p14="http://schemas.microsoft.com/office/powerpoint/2010/main" val="3438735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日本のメディア接触</a:t>
            </a:r>
            <a:endParaRPr kumimoji="1" lang="ja-JP" altLang="en-US" dirty="0"/>
          </a:p>
        </p:txBody>
      </p:sp>
      <p:pic>
        <p:nvPicPr>
          <p:cNvPr id="5" name="コンテンツ プレースホルダー 4" descr="201310NRC（ドラッグされました） 3.pdf"/>
          <p:cNvPicPr>
            <a:picLocks noGrp="1" noChangeAspect="1"/>
          </p:cNvPicPr>
          <p:nvPr>
            <p:ph idx="1"/>
          </p:nvPr>
        </p:nvPicPr>
        <p:blipFill>
          <a:blip r:embed="rId2" cstate="email">
            <a:extLst>
              <a:ext uri="{28A0092B-C50C-407E-A947-70E740481C1C}">
                <a14:useLocalDpi xmlns:a14="http://schemas.microsoft.com/office/drawing/2010/main"/>
              </a:ext>
            </a:extLst>
          </a:blip>
          <a:srcRect t="11087" b="11087"/>
          <a:stretch>
            <a:fillRect/>
          </a:stretch>
        </p:blipFill>
        <p:spPr/>
      </p:pic>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34</a:t>
            </a:fld>
            <a:endParaRPr kumimoji="1" lang="ja-JP" altLang="en-US"/>
          </a:p>
        </p:txBody>
      </p:sp>
    </p:spTree>
    <p:extLst>
      <p:ext uri="{BB962C8B-B14F-4D97-AF65-F5344CB8AC3E}">
        <p14:creationId xmlns:p14="http://schemas.microsoft.com/office/powerpoint/2010/main" val="4245342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メディアのイメージ</a:t>
            </a:r>
            <a:r>
              <a:rPr lang="en-US" altLang="ja-JP" dirty="0"/>
              <a:t>(</a:t>
            </a:r>
            <a:r>
              <a:rPr lang="ja-JP" altLang="en-US" dirty="0"/>
              <a:t>各複数回答</a:t>
            </a:r>
            <a:r>
              <a:rPr lang="en-US" altLang="ja-JP" dirty="0"/>
              <a:t>) </a:t>
            </a:r>
            <a:r>
              <a:rPr lang="ja-JP" altLang="en-US" dirty="0"/>
              <a:t/>
            </a:r>
            <a:br>
              <a:rPr lang="ja-JP" altLang="en-US" dirty="0"/>
            </a:br>
            <a:endParaRPr kumimoji="1" lang="ja-JP" altLang="en-US" dirty="0"/>
          </a:p>
        </p:txBody>
      </p:sp>
      <p:sp>
        <p:nvSpPr>
          <p:cNvPr id="3" name="コンテンツ プレースホルダー 2"/>
          <p:cNvSpPr>
            <a:spLocks noGrp="1"/>
          </p:cNvSpPr>
          <p:nvPr>
            <p:ph idx="1"/>
          </p:nvPr>
        </p:nvSpPr>
        <p:spPr/>
        <p:txBody>
          <a:bodyPr/>
          <a:lstStyle/>
          <a:p>
            <a:pPr marL="0" indent="0">
              <a:buNone/>
            </a:pPr>
            <a:endParaRPr lang="ja-JP" altLang="en-US"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35</a:t>
            </a:fld>
            <a:endParaRPr kumimoji="1" lang="ja-JP" altLang="en-US"/>
          </a:p>
        </p:txBody>
      </p:sp>
      <p:pic>
        <p:nvPicPr>
          <p:cNvPr id="5" name="図 4"/>
          <p:cNvPicPr>
            <a:picLocks noChangeAspect="1"/>
          </p:cNvPicPr>
          <p:nvPr/>
        </p:nvPicPr>
        <p:blipFill>
          <a:blip r:embed="rId2"/>
          <a:stretch>
            <a:fillRect/>
          </a:stretch>
        </p:blipFill>
        <p:spPr>
          <a:xfrm>
            <a:off x="1295400" y="25400"/>
            <a:ext cx="6540500" cy="6807200"/>
          </a:xfrm>
          <a:prstGeom prst="rect">
            <a:avLst/>
          </a:prstGeom>
        </p:spPr>
      </p:pic>
    </p:spTree>
    <p:extLst>
      <p:ext uri="{BB962C8B-B14F-4D97-AF65-F5344CB8AC3E}">
        <p14:creationId xmlns:p14="http://schemas.microsoft.com/office/powerpoint/2010/main" val="1796302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1776"/>
            <a:ext cx="8229600" cy="1143000"/>
          </a:xfrm>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36</a:t>
            </a:fld>
            <a:endParaRPr kumimoji="1" lang="ja-JP" altLang="en-US"/>
          </a:p>
        </p:txBody>
      </p:sp>
      <p:sp>
        <p:nvSpPr>
          <p:cNvPr id="6" name="コンテンツ プレースホルダー 5"/>
          <p:cNvSpPr>
            <a:spLocks noGrp="1"/>
          </p:cNvSpPr>
          <p:nvPr>
            <p:ph idx="1"/>
          </p:nvPr>
        </p:nvSpPr>
        <p:spPr>
          <a:xfrm>
            <a:off x="457200" y="850900"/>
            <a:ext cx="8229600" cy="5275263"/>
          </a:xfrm>
        </p:spPr>
        <p:txBody>
          <a:bodyPr/>
          <a:lstStyle/>
          <a:p>
            <a:endParaRPr kumimoji="1" lang="ja-JP" altLang="en-US" dirty="0"/>
          </a:p>
        </p:txBody>
      </p:sp>
      <p:pic>
        <p:nvPicPr>
          <p:cNvPr id="7" name="図 6"/>
          <p:cNvPicPr>
            <a:picLocks noChangeAspect="1"/>
          </p:cNvPicPr>
          <p:nvPr/>
        </p:nvPicPr>
        <p:blipFill>
          <a:blip r:embed="rId2"/>
          <a:stretch>
            <a:fillRect/>
          </a:stretch>
        </p:blipFill>
        <p:spPr>
          <a:xfrm>
            <a:off x="1320800" y="330200"/>
            <a:ext cx="6489700" cy="6197600"/>
          </a:xfrm>
          <a:prstGeom prst="rect">
            <a:avLst/>
          </a:prstGeom>
        </p:spPr>
      </p:pic>
    </p:spTree>
    <p:extLst>
      <p:ext uri="{BB962C8B-B14F-4D97-AF65-F5344CB8AC3E}">
        <p14:creationId xmlns:p14="http://schemas.microsoft.com/office/powerpoint/2010/main" val="368153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日本の傾向：信頼度</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第一印象として把握できるのは、日本は先進諸国の中ではずば抜けて、そして全体でも相当の上位に位置していること。特に「新聞・雑誌」では「妄信」に近い群を抜いた高値となっている。</a:t>
            </a:r>
            <a:r>
              <a:rPr lang="en-US" altLang="ja-JP" dirty="0">
                <a:hlinkClick r:id="rId2"/>
              </a:rPr>
              <a:t>【「新聞って信頼できるよね」「正確だよね」はそれぞれ6割、ただし若者と高齢者の間には大きなギャップも】</a:t>
            </a:r>
            <a:r>
              <a:rPr lang="en-US" altLang="ja-JP" dirty="0"/>
              <a:t>や</a:t>
            </a:r>
            <a:r>
              <a:rPr lang="en-US" altLang="ja-JP" dirty="0" smtClean="0">
                <a:hlinkClick r:id="rId3"/>
              </a:rPr>
              <a:t>【シニア</a:t>
            </a:r>
            <a:r>
              <a:rPr lang="en-US" altLang="ja-JP" dirty="0">
                <a:hlinkClick r:id="rId3"/>
              </a:rPr>
              <a:t>層の情報源、テレビや新聞が圧倒的</a:t>
            </a:r>
            <a:r>
              <a:rPr lang="en-US" altLang="ja-JP" dirty="0" smtClean="0">
                <a:hlinkClick r:id="rId3"/>
              </a:rPr>
              <a:t>】</a:t>
            </a:r>
            <a:endParaRPr lang="en-US" altLang="ja-JP" dirty="0"/>
          </a:p>
          <a:p>
            <a:r>
              <a:rPr lang="en-US" altLang="ja-JP" dirty="0" smtClean="0"/>
              <a:t>日本</a:t>
            </a:r>
            <a:r>
              <a:rPr lang="en-US" altLang="ja-JP" dirty="0"/>
              <a:t>国内では特に高齢者において新聞などの従来型紙媒体のメディア、そしてテレビを信頼する傾向が強い</a:t>
            </a:r>
            <a:r>
              <a:rPr lang="en-US" altLang="ja-JP" dirty="0" smtClean="0"/>
              <a:t>。</a:t>
            </a:r>
          </a:p>
          <a:p>
            <a:r>
              <a:rPr lang="en-US" altLang="ja-JP" dirty="0" smtClean="0"/>
              <a:t>この</a:t>
            </a:r>
            <a:r>
              <a:rPr lang="en-US" altLang="ja-JP" dirty="0"/>
              <a:t>傾向は世界共通のイメージがあるように思えたが、実のところは日本など少数国の特異的な現象である可能性はある。</a:t>
            </a:r>
            <a:endParaRPr lang="ja-JP" altLang="ja-JP" dirty="0"/>
          </a:p>
          <a:p>
            <a:pPr marL="0" indent="0">
              <a:buNone/>
            </a:pP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37</a:t>
            </a:fld>
            <a:endParaRPr kumimoji="1" lang="ja-JP" altLang="en-US"/>
          </a:p>
        </p:txBody>
      </p:sp>
    </p:spTree>
    <p:extLst>
      <p:ext uri="{BB962C8B-B14F-4D97-AF65-F5344CB8AC3E}">
        <p14:creationId xmlns:p14="http://schemas.microsoft.com/office/powerpoint/2010/main" val="3041405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8662"/>
          </a:xfrm>
        </p:spPr>
        <p:txBody>
          <a:bodyPr>
            <a:normAutofit/>
          </a:bodyPr>
          <a:lstStyle/>
          <a:p>
            <a:r>
              <a:rPr kumimoji="1" lang="ja-JP" altLang="en-US" sz="3200" dirty="0" smtClean="0"/>
              <a:t>マスメディアに対する信頼度の日米比較</a:t>
            </a:r>
            <a:endParaRPr kumimoji="1" lang="ja-JP" altLang="en-US" sz="32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38</a:t>
            </a:fld>
            <a:endParaRPr kumimoji="1" lang="ja-JP" altLang="en-US"/>
          </a:p>
        </p:txBody>
      </p:sp>
      <p:pic>
        <p:nvPicPr>
          <p:cNvPr id="11" name="コンテンツ プレースホルダー 10" descr="maita151027-chart01.jpg"/>
          <p:cNvPicPr>
            <a:picLocks noGrp="1" noChangeAspect="1"/>
          </p:cNvPicPr>
          <p:nvPr>
            <p:ph idx="1"/>
          </p:nvPr>
        </p:nvPicPr>
        <p:blipFill>
          <a:blip r:embed="rId2" cstate="email">
            <a:extLst>
              <a:ext uri="{28A0092B-C50C-407E-A947-70E740481C1C}">
                <a14:useLocalDpi xmlns:a14="http://schemas.microsoft.com/office/drawing/2010/main"/>
              </a:ext>
            </a:extLst>
          </a:blip>
          <a:srcRect t="8060" b="8060"/>
          <a:stretch>
            <a:fillRect/>
          </a:stretch>
        </p:blipFill>
        <p:spPr>
          <a:xfrm>
            <a:off x="1651000" y="1003300"/>
            <a:ext cx="5651500" cy="5353050"/>
          </a:xfrm>
        </p:spPr>
      </p:pic>
    </p:spTree>
    <p:extLst>
      <p:ext uri="{BB962C8B-B14F-4D97-AF65-F5344CB8AC3E}">
        <p14:creationId xmlns:p14="http://schemas.microsoft.com/office/powerpoint/2010/main" val="3274103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マス・メディア</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r>
              <a:rPr lang="ja-JP" altLang="ja-JP" dirty="0"/>
              <a:t>　現在のマスメディアは、テレビ、ラジオ、新聞、雑誌、音楽・出版・映画産業までを、数社の民間メディア企業やそれらの複合企業など特定の組織が独占している状態で、記事や誌面、番組などコンテンツの制作はそうした特定の</a:t>
            </a:r>
            <a:r>
              <a:rPr lang="ja-JP" altLang="ja-JP" dirty="0" smtClean="0"/>
              <a:t>組織</a:t>
            </a:r>
            <a:r>
              <a:rPr lang="ja-JP" altLang="en-US" dirty="0" smtClean="0"/>
              <a:t>や下請け企業</a:t>
            </a:r>
            <a:r>
              <a:rPr lang="ja-JP" altLang="ja-JP" dirty="0" smtClean="0"/>
              <a:t>が行</a:t>
            </a:r>
            <a:r>
              <a:rPr lang="ja-JP" altLang="en-US" dirty="0" smtClean="0"/>
              <a:t>って</a:t>
            </a:r>
            <a:r>
              <a:rPr lang="ja-JP" altLang="ja-JP" dirty="0" smtClean="0"/>
              <a:t>い</a:t>
            </a:r>
            <a:r>
              <a:rPr lang="ja-JP" altLang="en-US" dirty="0" smtClean="0"/>
              <a:t>る</a:t>
            </a:r>
            <a:r>
              <a:rPr lang="ja-JP" altLang="ja-JP" dirty="0" smtClean="0"/>
              <a:t>。</a:t>
            </a:r>
            <a:endParaRPr lang="ja-JP" altLang="ja-JP" dirty="0"/>
          </a:p>
          <a:p>
            <a:r>
              <a:rPr lang="ja-JP" altLang="ja-JP" dirty="0"/>
              <a:t>　</a:t>
            </a:r>
            <a:r>
              <a:rPr lang="en-US" altLang="ja-JP" dirty="0"/>
              <a:t> </a:t>
            </a:r>
            <a:r>
              <a:rPr lang="ja-JP" altLang="ja-JP" dirty="0"/>
              <a:t>企業メディアは営利を目的とするため、株主や広告主の利益が優先され、それらに有利となるよう見解が隔たる、一定の主張が無視される、などの批判</a:t>
            </a:r>
            <a:r>
              <a:rPr lang="ja-JP" altLang="ja-JP" dirty="0" smtClean="0"/>
              <a:t>が、</a:t>
            </a:r>
            <a:r>
              <a:rPr lang="ja-JP" altLang="ja-JP" dirty="0"/>
              <a:t>高まって</a:t>
            </a:r>
            <a:r>
              <a:rPr lang="ja-JP" altLang="ja-JP" dirty="0" smtClean="0"/>
              <a:t>い</a:t>
            </a:r>
            <a:r>
              <a:rPr lang="ja-JP" altLang="en-US" dirty="0" smtClean="0"/>
              <a:t>る</a:t>
            </a:r>
            <a:r>
              <a:rPr lang="ja-JP" altLang="ja-JP" dirty="0" smtClean="0"/>
              <a:t>。例えば</a:t>
            </a:r>
            <a:r>
              <a:rPr lang="ja-JP" altLang="ja-JP" dirty="0"/>
              <a:t>米国のメディア界では、過去</a:t>
            </a:r>
            <a:r>
              <a:rPr lang="en-US" altLang="ja-JP" dirty="0"/>
              <a:t>20</a:t>
            </a:r>
            <a:r>
              <a:rPr lang="ja-JP" altLang="ja-JP" dirty="0"/>
              <a:t>年間に空前の企業統合・合併が進み、</a:t>
            </a:r>
            <a:r>
              <a:rPr lang="en-US" altLang="ja-JP" dirty="0"/>
              <a:t>80</a:t>
            </a:r>
            <a:r>
              <a:rPr lang="ja-JP" altLang="ja-JP" dirty="0"/>
              <a:t>年代の初頭にはそうしたメディア発信源を</a:t>
            </a:r>
            <a:r>
              <a:rPr lang="en-US" altLang="ja-JP" dirty="0"/>
              <a:t>15</a:t>
            </a:r>
            <a:r>
              <a:rPr lang="ja-JP" altLang="ja-JP" dirty="0"/>
              <a:t>の複合企業が牛耳る状態になっていました。</a:t>
            </a:r>
            <a:r>
              <a:rPr lang="en-US" altLang="ja-JP" dirty="0"/>
              <a:t> </a:t>
            </a:r>
            <a:endParaRPr lang="ja-JP" altLang="ja-JP" dirty="0"/>
          </a:p>
          <a:p>
            <a:r>
              <a:rPr lang="ja-JP" altLang="ja-JP" dirty="0"/>
              <a:t>　メディアの多様性の喪失はさらに進み、</a:t>
            </a:r>
            <a:r>
              <a:rPr lang="en-US" altLang="ja-JP" dirty="0"/>
              <a:t>2000</a:t>
            </a:r>
            <a:r>
              <a:rPr lang="ja-JP" altLang="ja-JP" dirty="0"/>
              <a:t>年現在、米国のマスメディアはたった</a:t>
            </a:r>
            <a:r>
              <a:rPr lang="en-US" altLang="ja-JP" dirty="0"/>
              <a:t>6</a:t>
            </a:r>
            <a:r>
              <a:rPr lang="ja-JP" altLang="ja-JP" dirty="0"/>
              <a:t>社の企業に支配されて</a:t>
            </a:r>
            <a:r>
              <a:rPr lang="ja-JP" altLang="ja-JP" dirty="0" smtClean="0"/>
              <a:t>い</a:t>
            </a:r>
            <a:r>
              <a:rPr lang="ja-JP" altLang="en-US" dirty="0" smtClean="0"/>
              <a:t>る</a:t>
            </a:r>
            <a:r>
              <a:rPr lang="ja-JP" altLang="ja-JP" dirty="0" smtClean="0"/>
              <a:t>。</a:t>
            </a:r>
            <a:r>
              <a:rPr lang="ja-JP" altLang="ja-JP" dirty="0"/>
              <a:t>その米国では、民間メディア企業は自分たちの株主の利益を最大にすることを法律上、義務付けられて</a:t>
            </a:r>
            <a:r>
              <a:rPr lang="ja-JP" altLang="ja-JP" dirty="0" smtClean="0"/>
              <a:t>い</a:t>
            </a:r>
            <a:r>
              <a:rPr lang="ja-JP" altLang="en-US" dirty="0" smtClean="0"/>
              <a:t>る</a:t>
            </a:r>
            <a:r>
              <a:rPr lang="ja-JP" altLang="ja-JP" dirty="0" smtClean="0"/>
              <a:t>。</a:t>
            </a:r>
            <a:r>
              <a:rPr lang="en-US" altLang="ja-JP" dirty="0"/>
              <a:t> </a:t>
            </a:r>
            <a:r>
              <a:rPr lang="ja-JP" altLang="ja-JP" dirty="0"/>
              <a:t>一般的に｢公共メディア（パブリック・メディア）｣と呼ばれる公共事業体による発信もこうしたマスメディアのひとつですが、民間の企業メディアとの違いは営利を目的とせず（非営利）、宣伝（</a:t>
            </a:r>
            <a:r>
              <a:rPr lang="en-US" altLang="ja-JP" dirty="0"/>
              <a:t>CM</a:t>
            </a:r>
            <a:r>
              <a:rPr lang="ja-JP" altLang="ja-JP" dirty="0"/>
              <a:t>）が禁止または制限されている</a:t>
            </a:r>
            <a:r>
              <a:rPr lang="ja-JP" altLang="ja-JP" dirty="0" smtClean="0"/>
              <a:t>点</a:t>
            </a:r>
            <a:r>
              <a:rPr lang="ja-JP" altLang="en-US" dirty="0" smtClean="0"/>
              <a:t>が異なっている</a:t>
            </a:r>
            <a:r>
              <a:rPr lang="ja-JP" altLang="ja-JP" dirty="0" smtClean="0"/>
              <a:t>。</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39</a:t>
            </a:fld>
            <a:endParaRPr kumimoji="1" lang="ja-JP" altLang="en-US"/>
          </a:p>
        </p:txBody>
      </p:sp>
    </p:spTree>
    <p:extLst>
      <p:ext uri="{BB962C8B-B14F-4D97-AF65-F5344CB8AC3E}">
        <p14:creationId xmlns:p14="http://schemas.microsoft.com/office/powerpoint/2010/main" val="210060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本日のスケジュール</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lnSpcReduction="10000"/>
          </a:bodyPr>
          <a:lstStyle/>
          <a:p>
            <a:pPr marL="0" indent="0">
              <a:buNone/>
            </a:pPr>
            <a:r>
              <a:rPr lang="en-US" altLang="ja-JP" dirty="0" smtClean="0"/>
              <a:t>13:00-13:20 </a:t>
            </a:r>
            <a:r>
              <a:rPr lang="ja-JP" altLang="en-US" dirty="0" smtClean="0"/>
              <a:t>映画を見る前に（椎野）</a:t>
            </a:r>
            <a:endParaRPr lang="en-US" altLang="ja-JP" dirty="0" smtClean="0"/>
          </a:p>
          <a:p>
            <a:pPr marL="0" indent="0">
              <a:buNone/>
            </a:pPr>
            <a:r>
              <a:rPr kumimoji="1" lang="en-US" altLang="ja-JP" dirty="0" smtClean="0"/>
              <a:t>13:20-14:30</a:t>
            </a:r>
            <a:r>
              <a:rPr kumimoji="1" lang="ja-JP" altLang="en-US" dirty="0" smtClean="0"/>
              <a:t>「日本と原発」</a:t>
            </a:r>
            <a:r>
              <a:rPr kumimoji="1" lang="en-US" altLang="ja-JP" dirty="0" smtClean="0"/>
              <a:t>70</a:t>
            </a:r>
            <a:r>
              <a:rPr kumimoji="1" lang="ja-JP" altLang="en-US" dirty="0" smtClean="0"/>
              <a:t>分版</a:t>
            </a:r>
            <a:endParaRPr kumimoji="1" lang="en-US" altLang="ja-JP" dirty="0" smtClean="0"/>
          </a:p>
          <a:p>
            <a:pPr marL="0" indent="0">
              <a:buNone/>
            </a:pPr>
            <a:r>
              <a:rPr lang="en-US" altLang="ja-JP" dirty="0" smtClean="0"/>
              <a:t>14:30-14:40 </a:t>
            </a:r>
            <a:r>
              <a:rPr lang="ja-JP" altLang="en-US" dirty="0" smtClean="0"/>
              <a:t>休憩</a:t>
            </a:r>
            <a:endParaRPr lang="en-US" altLang="ja-JP" dirty="0" smtClean="0"/>
          </a:p>
          <a:p>
            <a:pPr marL="0" indent="0">
              <a:buNone/>
            </a:pPr>
            <a:r>
              <a:rPr kumimoji="1" lang="en-US" altLang="ja-JP" dirty="0" smtClean="0"/>
              <a:t>14:40-15:00 </a:t>
            </a:r>
            <a:r>
              <a:rPr kumimoji="1" lang="ja-JP" altLang="en-US" dirty="0" smtClean="0"/>
              <a:t>映画を見た後で（椎野）</a:t>
            </a:r>
            <a:endParaRPr kumimoji="1" lang="en-US" altLang="ja-JP" dirty="0" smtClean="0"/>
          </a:p>
          <a:p>
            <a:pPr marL="0" indent="0">
              <a:buNone/>
            </a:pPr>
            <a:r>
              <a:rPr lang="en-US" altLang="ja-JP" dirty="0" smtClean="0"/>
              <a:t>15:00-15:20 </a:t>
            </a:r>
            <a:r>
              <a:rPr lang="ja-JP" altLang="en-US" dirty="0" smtClean="0"/>
              <a:t>ディスカッション１（映画）</a:t>
            </a:r>
            <a:endParaRPr lang="en-US" altLang="ja-JP" dirty="0" smtClean="0"/>
          </a:p>
          <a:p>
            <a:pPr marL="0" indent="0">
              <a:buNone/>
            </a:pPr>
            <a:r>
              <a:rPr kumimoji="1" lang="en-US" altLang="ja-JP" dirty="0" smtClean="0"/>
              <a:t>15:20-15:40 </a:t>
            </a:r>
            <a:r>
              <a:rPr kumimoji="1" lang="ja-JP" altLang="en-US" dirty="0" smtClean="0"/>
              <a:t>ディスカッション２（情報）</a:t>
            </a:r>
            <a:endParaRPr kumimoji="1" lang="en-US" altLang="ja-JP" dirty="0" smtClean="0"/>
          </a:p>
          <a:p>
            <a:pPr marL="0" indent="0">
              <a:buNone/>
            </a:pPr>
            <a:r>
              <a:rPr lang="en-US" altLang="ja-JP" dirty="0" smtClean="0"/>
              <a:t>15:40-15:55</a:t>
            </a:r>
            <a:r>
              <a:rPr lang="ja-JP" altLang="en-US" dirty="0" smtClean="0"/>
              <a:t>グループ発表・全体会</a:t>
            </a:r>
            <a:endParaRPr lang="en-US" altLang="ja-JP" dirty="0" smtClean="0"/>
          </a:p>
          <a:p>
            <a:pPr marL="0" indent="0">
              <a:buNone/>
            </a:pPr>
            <a:r>
              <a:rPr kumimoji="1" lang="en-US" altLang="ja-JP" dirty="0" smtClean="0"/>
              <a:t>15:55-16:00</a:t>
            </a:r>
            <a:r>
              <a:rPr kumimoji="1" lang="ja-JP" altLang="en-US" dirty="0" smtClean="0"/>
              <a:t>アンケート書き</a:t>
            </a: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4</a:t>
            </a:fld>
            <a:endParaRPr kumimoji="1" lang="ja-JP" altLang="en-US"/>
          </a:p>
        </p:txBody>
      </p:sp>
    </p:spTree>
    <p:extLst>
      <p:ext uri="{BB962C8B-B14F-4D97-AF65-F5344CB8AC3E}">
        <p14:creationId xmlns:p14="http://schemas.microsoft.com/office/powerpoint/2010/main" val="2424604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077200" cy="550862"/>
          </a:xfrm>
        </p:spPr>
        <p:txBody>
          <a:bodyPr>
            <a:normAutofit fontScale="90000"/>
          </a:bodyPr>
          <a:lstStyle/>
          <a:p>
            <a:r>
              <a:rPr lang="en-US" altLang="ja-JP" sz="2400" dirty="0" smtClean="0"/>
              <a:t>(60</a:t>
            </a:r>
            <a:r>
              <a:rPr lang="ja-JP" altLang="en-US" sz="2400" dirty="0" smtClean="0"/>
              <a:t>歳以上）</a:t>
            </a:r>
            <a:r>
              <a:rPr lang="en-US" altLang="ja-JP" sz="2400" dirty="0" smtClean="0"/>
              <a:t>日常生活</a:t>
            </a:r>
            <a:r>
              <a:rPr lang="ja-JP" altLang="en-US" sz="2400" dirty="0" smtClean="0"/>
              <a:t>の</a:t>
            </a:r>
            <a:r>
              <a:rPr lang="en-US" altLang="ja-JP" sz="2400" dirty="0" smtClean="0"/>
              <a:t>情報源(</a:t>
            </a:r>
            <a:r>
              <a:rPr lang="en-US" altLang="ja-JP" sz="2400" dirty="0"/>
              <a:t>3つまで複数回答)</a:t>
            </a:r>
            <a:r>
              <a:rPr lang="ja-JP" altLang="ja-JP" sz="2400" dirty="0"/>
              <a:t/>
            </a:r>
            <a:br>
              <a:rPr lang="ja-JP" altLang="ja-JP" sz="2400" dirty="0"/>
            </a:br>
            <a:r>
              <a:rPr lang="en-US" altLang="ja-JP" sz="2000" dirty="0"/>
              <a:t>内閣府「平成26年度 高齢者の日常生活に関する意識調査」2015</a:t>
            </a:r>
            <a:endParaRPr lang="ja-JP" altLang="ja-JP" sz="20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40</a:t>
            </a:fld>
            <a:endParaRPr kumimoji="1" lang="ja-JP" altLang="en-US"/>
          </a:p>
        </p:txBody>
      </p:sp>
      <p:pic>
        <p:nvPicPr>
          <p:cNvPr id="8" name="コンテンツ プレースホルダー 7" descr="gn-20160629-07.gif"/>
          <p:cNvPicPr>
            <a:picLocks noGrp="1" noChangeAspect="1"/>
          </p:cNvPicPr>
          <p:nvPr>
            <p:ph idx="1"/>
          </p:nvPr>
        </p:nvPicPr>
        <p:blipFill>
          <a:blip r:embed="rId2" cstate="email">
            <a:extLst>
              <a:ext uri="{28A0092B-C50C-407E-A947-70E740481C1C}">
                <a14:useLocalDpi xmlns:a14="http://schemas.microsoft.com/office/drawing/2010/main"/>
              </a:ext>
            </a:extLst>
          </a:blip>
          <a:srcRect l="5788" r="5788"/>
          <a:stretch>
            <a:fillRect/>
          </a:stretch>
        </p:blipFill>
        <p:spPr>
          <a:xfrm>
            <a:off x="2413000" y="1104900"/>
            <a:ext cx="4559300" cy="4978400"/>
          </a:xfrm>
        </p:spPr>
      </p:pic>
    </p:spTree>
    <p:extLst>
      <p:ext uri="{BB962C8B-B14F-4D97-AF65-F5344CB8AC3E}">
        <p14:creationId xmlns:p14="http://schemas.microsoft.com/office/powerpoint/2010/main" val="4086109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smtClean="0"/>
              <a:t>オルタナティブ・メディア</a:t>
            </a:r>
            <a:r>
              <a:rPr kumimoji="1" lang="en-US" altLang="ja-JP" sz="2800" dirty="0" smtClean="0"/>
              <a:t/>
            </a:r>
            <a:br>
              <a:rPr kumimoji="1" lang="en-US" altLang="ja-JP" sz="2800" dirty="0" smtClean="0"/>
            </a:br>
            <a:r>
              <a:rPr kumimoji="1" lang="ja-JP" altLang="en-US" sz="2800" dirty="0" smtClean="0"/>
              <a:t>（インディペンデンド・メディア）</a:t>
            </a:r>
            <a:endParaRPr kumimoji="1" lang="ja-JP" altLang="en-US" sz="2800" dirty="0"/>
          </a:p>
        </p:txBody>
      </p:sp>
      <p:sp>
        <p:nvSpPr>
          <p:cNvPr id="3" name="コンテンツ プレースホルダー 2"/>
          <p:cNvSpPr>
            <a:spLocks noGrp="1"/>
          </p:cNvSpPr>
          <p:nvPr>
            <p:ph idx="1"/>
          </p:nvPr>
        </p:nvSpPr>
        <p:spPr/>
        <p:txBody>
          <a:bodyPr>
            <a:normAutofit fontScale="70000" lnSpcReduction="20000"/>
          </a:bodyPr>
          <a:lstStyle/>
          <a:p>
            <a:pPr marL="0" indent="0">
              <a:buNone/>
            </a:pPr>
            <a:r>
              <a:rPr lang="en-US" altLang="ja-JP" dirty="0"/>
              <a:t>　主流メディア（メインストリーム・メディア）や企業メディア（コーポレイト・メディア）と呼ばれる大手資本による既存マスメディアに対抗し、 広がってきたのが独立メディア（インディペンデント・メディア）や「もう１つのメディア（オルタナティブ・メディア）」と呼ばれるメディアの</a:t>
            </a:r>
            <a:r>
              <a:rPr lang="en-US" altLang="ja-JP" dirty="0" smtClean="0"/>
              <a:t>あり方。</a:t>
            </a:r>
            <a:r>
              <a:rPr lang="en-US" altLang="ja-JP" dirty="0"/>
              <a:t> 日本で</a:t>
            </a:r>
            <a:r>
              <a:rPr lang="ja-JP" altLang="ja-JP" dirty="0"/>
              <a:t>｢市民メディア｣や｢自主メディア｣｢草の根メディア｣などと呼ばれているものも含まれます。</a:t>
            </a:r>
            <a:r>
              <a:rPr lang="en-US" altLang="ja-JP" dirty="0"/>
              <a:t> </a:t>
            </a:r>
            <a:r>
              <a:rPr lang="ja-JP" altLang="ja-JP" dirty="0"/>
              <a:t>米国を中心に</a:t>
            </a:r>
            <a:r>
              <a:rPr lang="en-US" altLang="ja-JP" dirty="0"/>
              <a:t>60</a:t>
            </a:r>
            <a:r>
              <a:rPr lang="ja-JP" altLang="ja-JP" dirty="0"/>
              <a:t>年代頃から、カレ</a:t>
            </a:r>
            <a:r>
              <a:rPr lang="en-US" altLang="ja-JP" dirty="0"/>
              <a:t>ッジ・ラジオ（大学）やコミュニティ・ラジオ（地域）など、小規模の運営で企業的な利潤追求に左右されず、 発信者の主張や見解をダイレクトに伝えるメディアとして存在してきましたが、ケーブルTVやインターネット、ブロードバンドの普及とともに、 個人や少人数グループによる発信がさらに容易になり、世界各地で大きな広がりを見せています。 地域情報の発信から世界規模のネットワークまで多様な独立</a:t>
            </a:r>
            <a:r>
              <a:rPr lang="en-US" altLang="ja-JP" dirty="0" smtClean="0"/>
              <a:t>メディア</a:t>
            </a:r>
            <a:r>
              <a:rPr lang="ja-JP" altLang="en-US" dirty="0" smtClean="0"/>
              <a:t>・代替メディア</a:t>
            </a:r>
            <a:r>
              <a:rPr lang="en-US" altLang="ja-JP" dirty="0" smtClean="0"/>
              <a:t>が</a:t>
            </a:r>
            <a:r>
              <a:rPr lang="en-US" altLang="ja-JP" dirty="0"/>
              <a:t>存在し</a:t>
            </a:r>
            <a:r>
              <a:rPr lang="en-US" altLang="ja-JP" dirty="0" smtClean="0"/>
              <a:t>て</a:t>
            </a:r>
            <a:r>
              <a:rPr lang="ja-JP" altLang="en-US" dirty="0" smtClean="0"/>
              <a:t>いる。</a:t>
            </a:r>
            <a:endParaRPr lang="en-US" altLang="ja-JP" dirty="0" smtClean="0"/>
          </a:p>
          <a:p>
            <a:pPr marL="0" indent="0">
              <a:buNone/>
            </a:pPr>
            <a:endParaRPr lang="en-US" altLang="ja-JP" dirty="0" smtClean="0"/>
          </a:p>
          <a:p>
            <a:pPr marL="0" indent="0">
              <a:buNone/>
            </a:pPr>
            <a:r>
              <a:rPr lang="ja-JP" altLang="en-US" dirty="0" smtClean="0"/>
              <a:t>オルタナティブ・ジャーナリズム</a:t>
            </a:r>
            <a:endParaRPr lang="ja-JP" altLang="ja-JP" dirty="0"/>
          </a:p>
          <a:p>
            <a:pPr marL="0" indent="0">
              <a:buNone/>
            </a:pP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41</a:t>
            </a:fld>
            <a:endParaRPr kumimoji="1" lang="ja-JP" altLang="en-US"/>
          </a:p>
        </p:txBody>
      </p:sp>
    </p:spTree>
    <p:extLst>
      <p:ext uri="{BB962C8B-B14F-4D97-AF65-F5344CB8AC3E}">
        <p14:creationId xmlns:p14="http://schemas.microsoft.com/office/powerpoint/2010/main" val="407697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b="1" dirty="0"/>
              <a:t>パブリック・</a:t>
            </a:r>
            <a:r>
              <a:rPr lang="en-US" altLang="ja-JP" sz="2800" b="1" dirty="0" smtClean="0"/>
              <a:t>アクセス</a:t>
            </a:r>
            <a:r>
              <a:rPr lang="ja-JP" altLang="en-US" sz="2800" b="1" dirty="0" smtClean="0"/>
              <a:t>（・チャンネル）</a:t>
            </a:r>
            <a:r>
              <a:rPr lang="en-US" altLang="ja-JP" sz="2800" b="1" dirty="0" smtClean="0"/>
              <a:t/>
            </a:r>
            <a:br>
              <a:rPr lang="en-US" altLang="ja-JP" sz="2800" b="1" dirty="0" smtClean="0"/>
            </a:br>
            <a:r>
              <a:rPr lang="ja-JP" altLang="en-US" sz="2800" b="1" dirty="0" smtClean="0"/>
              <a:t>（メディア・リテラシー）</a:t>
            </a:r>
            <a:endParaRPr kumimoji="1" lang="ja-JP" altLang="en-US" sz="2800" dirty="0"/>
          </a:p>
        </p:txBody>
      </p:sp>
      <p:sp>
        <p:nvSpPr>
          <p:cNvPr id="3" name="コンテンツ プレースホルダー 2"/>
          <p:cNvSpPr>
            <a:spLocks noGrp="1"/>
          </p:cNvSpPr>
          <p:nvPr>
            <p:ph idx="1"/>
          </p:nvPr>
        </p:nvSpPr>
        <p:spPr/>
        <p:txBody>
          <a:bodyPr>
            <a:normAutofit fontScale="62500" lnSpcReduction="20000"/>
          </a:bodyPr>
          <a:lstStyle/>
          <a:p>
            <a:pPr marL="0" indent="0">
              <a:buNone/>
            </a:pPr>
            <a:r>
              <a:rPr lang="ja-JP" altLang="ja-JP" dirty="0"/>
              <a:t>　米国で</a:t>
            </a:r>
            <a:r>
              <a:rPr lang="en-US" altLang="ja-JP" dirty="0"/>
              <a:t>70</a:t>
            </a:r>
            <a:r>
              <a:rPr lang="ja-JP" altLang="ja-JP" dirty="0"/>
              <a:t>年代以降、ケーブル</a:t>
            </a:r>
            <a:r>
              <a:rPr lang="en-US" altLang="ja-JP" dirty="0"/>
              <a:t>TV</a:t>
            </a:r>
            <a:r>
              <a:rPr lang="ja-JP" altLang="ja-JP" dirty="0"/>
              <a:t>の普及とともに発達した概念で、｢民間企業であるケーブル会社が公共のものである道路を利用してケーブルを敷設し、 営利を追求している見返り｣として｢住民に一定チャネルを開放し、</a:t>
            </a:r>
            <a:r>
              <a:rPr lang="ja-JP" altLang="ja-JP" u="sng" dirty="0"/>
              <a:t>自ら番組を制作、放送できるように設備やノウハウを提供する</a:t>
            </a:r>
            <a:r>
              <a:rPr lang="ja-JP" altLang="ja-JP" dirty="0"/>
              <a:t>｣ことを指します。</a:t>
            </a:r>
            <a:r>
              <a:rPr lang="en-US" altLang="ja-JP" dirty="0"/>
              <a:t> </a:t>
            </a:r>
            <a:r>
              <a:rPr lang="ja-JP" altLang="ja-JP" dirty="0"/>
              <a:t>通信法の下でこの概念が制度化されている米国では｢パブリック・アクセス｣により、住民の手作りによる情報発信の可能性が飛躍的に向上</a:t>
            </a:r>
            <a:r>
              <a:rPr lang="ja-JP" altLang="ja-JP" dirty="0" smtClean="0"/>
              <a:t>した。住民</a:t>
            </a:r>
            <a:r>
              <a:rPr lang="ja-JP" altLang="ja-JP" dirty="0"/>
              <a:t>の自作番組がケーブルＴＶ局に持ち込まれた場合、局側には編集権はなく、その番組を無償で必ず放送するよう義務付けられており、全米</a:t>
            </a:r>
            <a:r>
              <a:rPr lang="en-US" altLang="ja-JP" dirty="0"/>
              <a:t>700</a:t>
            </a:r>
            <a:r>
              <a:rPr lang="ja-JP" altLang="ja-JP" dirty="0"/>
              <a:t>局以上が実施して</a:t>
            </a:r>
            <a:r>
              <a:rPr lang="ja-JP" altLang="ja-JP" dirty="0" smtClean="0"/>
              <a:t>い</a:t>
            </a:r>
            <a:r>
              <a:rPr lang="ja-JP" altLang="en-US" dirty="0" smtClean="0"/>
              <a:t>る</a:t>
            </a:r>
            <a:r>
              <a:rPr lang="ja-JP" altLang="ja-JP" dirty="0" smtClean="0"/>
              <a:t>。</a:t>
            </a:r>
            <a:r>
              <a:rPr lang="en-US" altLang="ja-JP" dirty="0"/>
              <a:t> </a:t>
            </a:r>
            <a:r>
              <a:rPr lang="ja-JP" altLang="ja-JP" dirty="0"/>
              <a:t>パッケージ化された編集済みのニュースを届ける従来型のマスメディアが、大衆を受動的な存在にとどめておこうとするのに対し、パブリック･アクセスは大衆に発言力を与えて、能動化するもの</a:t>
            </a:r>
            <a:r>
              <a:rPr lang="ja-JP" altLang="ja-JP" dirty="0" smtClean="0"/>
              <a:t>で</a:t>
            </a:r>
            <a:r>
              <a:rPr lang="ja-JP" altLang="en-US" dirty="0" smtClean="0"/>
              <a:t>ある</a:t>
            </a:r>
            <a:r>
              <a:rPr lang="ja-JP" altLang="ja-JP" dirty="0" smtClean="0"/>
              <a:t>。</a:t>
            </a:r>
            <a:endParaRPr lang="ja-JP" altLang="ja-JP" dirty="0"/>
          </a:p>
          <a:p>
            <a:pPr marL="0" indent="0">
              <a:buNone/>
            </a:pPr>
            <a:endParaRPr lang="en-US" altLang="ja-JP" dirty="0" smtClean="0"/>
          </a:p>
          <a:p>
            <a:pPr marL="0" indent="0">
              <a:buNone/>
            </a:pPr>
            <a:r>
              <a:rPr lang="ja-JP" altLang="ja-JP" dirty="0"/>
              <a:t>　社会主流層の支配的な価値観をとおして解釈され、描かれてきた人々によるダイレクトな発言、異なるものの見かたや価値観の尊重、議論の活性化など、 オルタナティヴ・メディアの本質が｢パブリック・アクセス｣の存在によって保障されています。</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42</a:t>
            </a:fld>
            <a:endParaRPr kumimoji="1" lang="ja-JP" altLang="en-US"/>
          </a:p>
        </p:txBody>
      </p:sp>
    </p:spTree>
    <p:extLst>
      <p:ext uri="{BB962C8B-B14F-4D97-AF65-F5344CB8AC3E}">
        <p14:creationId xmlns:p14="http://schemas.microsoft.com/office/powerpoint/2010/main" val="4129481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200" dirty="0" smtClean="0"/>
              <a:t/>
            </a:r>
            <a:br>
              <a:rPr lang="en-US" altLang="ja-JP" sz="3200" dirty="0" smtClean="0"/>
            </a:br>
            <a:r>
              <a:rPr lang="en-US" altLang="ja-JP" sz="2400" dirty="0" smtClean="0"/>
              <a:t>国境</a:t>
            </a:r>
            <a:r>
              <a:rPr lang="en-US" altLang="ja-JP" sz="2400" dirty="0"/>
              <a:t>なき記者団</a:t>
            </a:r>
            <a:r>
              <a:rPr lang="ja-JP" altLang="ja-JP" sz="2400" dirty="0"/>
              <a:t> </a:t>
            </a:r>
            <a:r>
              <a:rPr lang="ja-JP" altLang="en-US" sz="2400" dirty="0" smtClean="0"/>
              <a:t>　　　　　　　　　　　　　　　</a:t>
            </a:r>
            <a:r>
              <a:rPr lang="en-US" altLang="ja-JP" sz="2400" dirty="0" smtClean="0"/>
              <a:t/>
            </a:r>
            <a:br>
              <a:rPr lang="en-US" altLang="ja-JP" sz="2400" dirty="0" smtClean="0"/>
            </a:br>
            <a:r>
              <a:rPr lang="en-US" altLang="ja-JP" sz="2400" dirty="0" smtClean="0"/>
              <a:t>Reporters </a:t>
            </a:r>
            <a:r>
              <a:rPr lang="en-US" altLang="ja-JP" sz="2400" dirty="0"/>
              <a:t>Without Borders [RWB]</a:t>
            </a:r>
            <a:r>
              <a:rPr lang="ja-JP" altLang="ja-JP" sz="2400" dirty="0"/>
              <a:t/>
            </a:r>
            <a:br>
              <a:rPr lang="ja-JP" altLang="ja-JP" sz="2400" dirty="0"/>
            </a:br>
            <a:r>
              <a:rPr lang="en-US" altLang="ja-JP" sz="2400" u="sng" dirty="0">
                <a:hlinkClick r:id="rId2"/>
              </a:rPr>
              <a:t>https://</a:t>
            </a:r>
            <a:r>
              <a:rPr lang="en-US" altLang="ja-JP" sz="2400" u="sng" dirty="0" smtClean="0">
                <a:hlinkClick r:id="rId2"/>
              </a:rPr>
              <a:t>rsf.org</a:t>
            </a:r>
            <a:r>
              <a:rPr lang="en-US" altLang="ja-JP" sz="2400" dirty="0" smtClean="0"/>
              <a:t/>
            </a:r>
            <a:br>
              <a:rPr lang="en-US" altLang="ja-JP" sz="2400" dirty="0" smtClean="0"/>
            </a:br>
            <a:endParaRPr kumimoji="1" lang="ja-JP" altLang="en-US" sz="2400"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err="1"/>
              <a:t>報道の自由の確立を目的とする国際的なNGO（非政府組織</a:t>
            </a:r>
            <a:r>
              <a:rPr lang="en-US" altLang="ja-JP" dirty="0"/>
              <a:t>）。略称RSF。1985年に4人のフランス人ジャーナリストがモンペリエで設立した。本部はパリで、150か国（2014年4月時点）に駐在員を置く世界最大のジャーナリスト支援組織である。おもな活動内容は、各国政府によるメディア規制に反対し改善を促す活動と、不当に投獄されたジャーナリストの救出で、これらの活動を通じて自由な報道を志す世界中のジャーナリストを支援することを目ざしている。救出活動においては政府へ解放の働きかけを行うほか、弁護士が必要な場合にはその費用を支援し、本人が死亡している場合には遺族への経済的支援を行う。</a:t>
            </a:r>
            <a:br>
              <a:rPr lang="en-US" altLang="ja-JP" dirty="0"/>
            </a:br>
            <a:r>
              <a:rPr lang="en-US" altLang="ja-JP" dirty="0"/>
              <a:t>　RSFは2002年から毎年、『</a:t>
            </a:r>
            <a:r>
              <a:rPr lang="en-US" altLang="ja-JP" dirty="0" err="1"/>
              <a:t>報道の自由度報告書』</a:t>
            </a:r>
            <a:r>
              <a:rPr lang="en-US" altLang="ja-JP" i="1" dirty="0" err="1"/>
              <a:t>Worldwide</a:t>
            </a:r>
            <a:r>
              <a:rPr lang="en-US" altLang="ja-JP" i="1" dirty="0"/>
              <a:t> press freedom </a:t>
            </a:r>
            <a:r>
              <a:rPr lang="en-US" altLang="ja-JP" i="1" dirty="0" err="1"/>
              <a:t>index</a:t>
            </a:r>
            <a:r>
              <a:rPr lang="en-US" altLang="ja-JP" dirty="0" err="1"/>
              <a:t>を発行している</a:t>
            </a:r>
            <a:r>
              <a:rPr lang="en-US" altLang="ja-JP" dirty="0"/>
              <a:t>。</a:t>
            </a:r>
            <a:endParaRPr lang="ja-JP" altLang="ja-JP" dirty="0"/>
          </a:p>
          <a:p>
            <a:r>
              <a:rPr lang="en-US" altLang="ja-JP" dirty="0">
                <a:hlinkClick r:id="rId3"/>
              </a:rPr>
              <a:t>https://</a:t>
            </a:r>
            <a:r>
              <a:rPr lang="en-US" altLang="ja-JP" dirty="0" err="1">
                <a:hlinkClick r:id="rId3"/>
              </a:rPr>
              <a:t>ja.wikipedia.org</a:t>
            </a:r>
            <a:r>
              <a:rPr lang="en-US" altLang="ja-JP" dirty="0">
                <a:hlinkClick r:id="rId3"/>
              </a:rPr>
              <a:t>/wiki/</a:t>
            </a:r>
            <a:r>
              <a:rPr lang="ja-JP" altLang="en-US" dirty="0">
                <a:hlinkClick r:id="rId3"/>
              </a:rPr>
              <a:t>国境なき</a:t>
            </a:r>
            <a:r>
              <a:rPr lang="ja-JP" altLang="en-US" dirty="0" smtClean="0">
                <a:hlinkClick r:id="rId3"/>
              </a:rPr>
              <a:t>記者団</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43</a:t>
            </a:fld>
            <a:endParaRPr kumimoji="1" lang="ja-JP" altLang="en-US"/>
          </a:p>
        </p:txBody>
      </p:sp>
    </p:spTree>
    <p:extLst>
      <p:ext uri="{BB962C8B-B14F-4D97-AF65-F5344CB8AC3E}">
        <p14:creationId xmlns:p14="http://schemas.microsoft.com/office/powerpoint/2010/main" val="2837869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報道の自由度ランキング</a:t>
            </a:r>
            <a:r>
              <a:rPr lang="ja-JP" altLang="ja-JP" dirty="0"/>
              <a:t> </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pPr marL="0" lvl="0" indent="0">
              <a:buNone/>
            </a:pPr>
            <a:r>
              <a:rPr lang="ja-JP" altLang="ja-JP" dirty="0" smtClean="0"/>
              <a:t>２０１７発表</a:t>
            </a:r>
            <a:endParaRPr lang="en-US" altLang="ja-JP" dirty="0" smtClean="0"/>
          </a:p>
          <a:p>
            <a:pPr marL="0" lvl="0" indent="0">
              <a:buNone/>
            </a:pPr>
            <a:endParaRPr lang="ja-JP" altLang="ja-JP" dirty="0"/>
          </a:p>
          <a:p>
            <a:pPr lvl="0"/>
            <a:r>
              <a:rPr lang="ja-JP" altLang="ja-JP" dirty="0"/>
              <a:t>１：ノルウェー</a:t>
            </a:r>
          </a:p>
          <a:p>
            <a:pPr lvl="0"/>
            <a:r>
              <a:rPr lang="ja-JP" altLang="ja-JP" dirty="0"/>
              <a:t>２：スウェーデン</a:t>
            </a:r>
          </a:p>
          <a:p>
            <a:pPr lvl="0"/>
            <a:r>
              <a:rPr lang="ja-JP" altLang="ja-JP" dirty="0"/>
              <a:t>３：フィンランド</a:t>
            </a:r>
          </a:p>
          <a:p>
            <a:pPr lvl="0"/>
            <a:r>
              <a:rPr lang="ja-JP" altLang="ja-JP" dirty="0"/>
              <a:t>１６：ドイツ</a:t>
            </a:r>
          </a:p>
          <a:p>
            <a:pPr lvl="0"/>
            <a:r>
              <a:rPr lang="ja-JP" altLang="ja-JP" dirty="0"/>
              <a:t>３９：フランス</a:t>
            </a:r>
          </a:p>
          <a:p>
            <a:pPr lvl="0"/>
            <a:r>
              <a:rPr lang="ja-JP" altLang="ja-JP" dirty="0"/>
              <a:t>４０：英国</a:t>
            </a:r>
          </a:p>
          <a:p>
            <a:pPr lvl="0"/>
            <a:r>
              <a:rPr lang="ja-JP" altLang="ja-JP" dirty="0"/>
              <a:t>４３：米国（前年４１位）</a:t>
            </a:r>
          </a:p>
          <a:p>
            <a:pPr lvl="0"/>
            <a:r>
              <a:rPr lang="ja-JP" altLang="ja-JP" dirty="0"/>
              <a:t>６３：韓国（前年７０位）</a:t>
            </a:r>
          </a:p>
          <a:p>
            <a:pPr lvl="0"/>
            <a:r>
              <a:rPr lang="ja-JP" altLang="ja-JP" b="1" dirty="0"/>
              <a:t>７２：日本（前年同</a:t>
            </a:r>
            <a:r>
              <a:rPr lang="ja-JP" altLang="ja-JP" b="1" dirty="0" smtClean="0"/>
              <a:t>）</a:t>
            </a:r>
            <a:endParaRPr lang="en-US" altLang="ja-JP" b="1" dirty="0" smtClean="0"/>
          </a:p>
          <a:p>
            <a:pPr lvl="0"/>
            <a:endParaRPr lang="ja-JP" altLang="ja-JP" dirty="0"/>
          </a:p>
          <a:p>
            <a:pPr lvl="0"/>
            <a:r>
              <a:rPr lang="en-US" altLang="ja-JP" dirty="0">
                <a:hlinkClick r:id="rId2"/>
              </a:rPr>
              <a:t>rsf.org/en/ranking</a:t>
            </a:r>
            <a:r>
              <a:rPr lang="en-US" altLang="ja-JP" dirty="0"/>
              <a:t> </a:t>
            </a:r>
            <a:r>
              <a:rPr lang="en-US" altLang="ja-JP" dirty="0" smtClean="0"/>
              <a:t> </a:t>
            </a:r>
            <a:r>
              <a:rPr lang="ja-JP" altLang="en-US" dirty="0" smtClean="0"/>
              <a:t>（</a:t>
            </a:r>
            <a:r>
              <a:rPr lang="en-US" altLang="ja-JP" dirty="0" smtClean="0">
                <a:hlinkClick r:id="rId3"/>
              </a:rPr>
              <a:t>日本</a:t>
            </a:r>
            <a:r>
              <a:rPr lang="en-US" altLang="ja-JP" dirty="0"/>
              <a:t>における</a:t>
            </a:r>
            <a:r>
              <a:rPr lang="en-US" altLang="ja-JP" dirty="0">
                <a:hlinkClick r:id="rId4"/>
              </a:rPr>
              <a:t>報道</a:t>
            </a:r>
            <a:r>
              <a:rPr lang="en-US" altLang="ja-JP" dirty="0"/>
              <a:t>の</a:t>
            </a:r>
            <a:r>
              <a:rPr lang="en-US" altLang="ja-JP" dirty="0">
                <a:hlinkClick r:id="rId5"/>
              </a:rPr>
              <a:t>自由</a:t>
            </a:r>
            <a:r>
              <a:rPr lang="en-US" altLang="ja-JP" dirty="0"/>
              <a:t>度は、</a:t>
            </a:r>
            <a:r>
              <a:rPr lang="en-US" altLang="ja-JP" dirty="0">
                <a:hlinkClick r:id="rId6"/>
              </a:rPr>
              <a:t>先進国</a:t>
            </a:r>
            <a:r>
              <a:rPr lang="en-US" altLang="ja-JP" dirty="0"/>
              <a:t>の中で最も低いと評価されている。</a:t>
            </a:r>
            <a:r>
              <a:rPr lang="ja-JP" altLang="ja-JP" dirty="0"/>
              <a:t> </a:t>
            </a:r>
            <a:r>
              <a:rPr lang="ja-JP" altLang="en-US" dirty="0" smtClean="0"/>
              <a:t>）</a:t>
            </a:r>
            <a:r>
              <a:rPr lang="en-US" altLang="ja-JP" dirty="0" smtClean="0"/>
              <a:t> </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44</a:t>
            </a:fld>
            <a:endParaRPr kumimoji="1" lang="ja-JP" altLang="en-US"/>
          </a:p>
        </p:txBody>
      </p:sp>
    </p:spTree>
    <p:extLst>
      <p:ext uri="{BB962C8B-B14F-4D97-AF65-F5344CB8AC3E}">
        <p14:creationId xmlns:p14="http://schemas.microsoft.com/office/powerpoint/2010/main" val="523088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a:t>日本の報道の自由度ランキング</a:t>
            </a:r>
            <a:r>
              <a:rPr lang="ja-JP" altLang="ja-JP" dirty="0"/>
              <a:t/>
            </a:r>
            <a:br>
              <a:rPr lang="ja-JP" altLang="ja-JP" dirty="0"/>
            </a:b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45</a:t>
            </a:fld>
            <a:endParaRPr kumimoji="1" lang="ja-JP" altLang="en-US"/>
          </a:p>
        </p:txBody>
      </p:sp>
      <p:pic>
        <p:nvPicPr>
          <p:cNvPr id="5" name="コンテンツ プレースホルダー 4">
            <a:hlinkClick r:id="rId2"/>
          </p:cNvPr>
          <p:cNvPicPr>
            <a:picLocks noGrp="1"/>
          </p:cNvPicPr>
          <p:nvPr>
            <p:ph idx="1"/>
          </p:nvPr>
        </p:nvPicPr>
        <p:blipFill>
          <a:blip r:embed="rId3">
            <a:extLst>
              <a:ext uri="{28A0092B-C50C-407E-A947-70E740481C1C}">
                <a14:useLocalDpi xmlns:a14="http://schemas.microsoft.com/office/drawing/2010/main"/>
              </a:ext>
            </a:extLst>
          </a:blip>
          <a:srcRect l="3690" r="3690"/>
          <a:stretch>
            <a:fillRect/>
          </a:stretch>
        </p:blipFill>
        <p:spPr bwMode="auto">
          <a:prstGeom prst="rect">
            <a:avLst/>
          </a:prstGeom>
          <a:noFill/>
          <a:ln>
            <a:noFill/>
          </a:ln>
        </p:spPr>
      </p:pic>
    </p:spTree>
    <p:extLst>
      <p:ext uri="{BB962C8B-B14F-4D97-AF65-F5344CB8AC3E}">
        <p14:creationId xmlns:p14="http://schemas.microsoft.com/office/powerpoint/2010/main" val="2730940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3200" dirty="0"/>
              <a:t>フリーダムハウスによる報道の自由度</a:t>
            </a:r>
            <a:r>
              <a:rPr lang="en-US" altLang="ja-JP" sz="3200" dirty="0"/>
              <a:t>2017</a:t>
            </a:r>
            <a:r>
              <a:rPr lang="ja-JP" altLang="ja-JP" sz="3200" dirty="0"/>
              <a:t> </a:t>
            </a:r>
            <a:r>
              <a:rPr lang="en-US" altLang="ja-JP" sz="3200" dirty="0" smtClean="0"/>
              <a:t/>
            </a:r>
            <a:br>
              <a:rPr lang="en-US" altLang="ja-JP" sz="3200" dirty="0" smtClean="0"/>
            </a:br>
            <a:r>
              <a:rPr lang="en-US" altLang="ja-JP" sz="1600" u="sng" dirty="0">
                <a:hlinkClick r:id="rId2"/>
              </a:rPr>
              <a:t>https://freedomhouse.org/report/freedom-press/freedom-press-2017</a:t>
            </a:r>
            <a:r>
              <a:rPr lang="ja-JP" altLang="ja-JP" sz="1600" dirty="0"/>
              <a:t/>
            </a:r>
            <a:br>
              <a:rPr lang="ja-JP" altLang="ja-JP" sz="1600" dirty="0"/>
            </a:br>
            <a:endParaRPr kumimoji="1" lang="ja-JP" altLang="en-US" sz="16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46</a:t>
            </a:fld>
            <a:endParaRPr kumimoji="1" lang="ja-JP" altLang="en-US"/>
          </a:p>
        </p:txBody>
      </p:sp>
      <p:pic>
        <p:nvPicPr>
          <p:cNvPr id="7" name="コンテンツ プレースホルダー 6"/>
          <p:cNvPicPr>
            <a:picLocks noGrp="1"/>
          </p:cNvPicPr>
          <p:nvPr>
            <p:ph idx="1"/>
          </p:nvPr>
        </p:nvPicPr>
        <p:blipFill>
          <a:blip r:embed="rId3">
            <a:extLst>
              <a:ext uri="{28A0092B-C50C-407E-A947-70E740481C1C}">
                <a14:useLocalDpi xmlns:a14="http://schemas.microsoft.com/office/drawing/2010/main"/>
              </a:ext>
            </a:extLst>
          </a:blip>
          <a:srcRect t="6816" b="6816"/>
          <a:stretch>
            <a:fillRect/>
          </a:stretch>
        </p:blipFill>
        <p:spPr bwMode="auto">
          <a:xfrm>
            <a:off x="457200" y="1417638"/>
            <a:ext cx="8229600" cy="5173662"/>
          </a:xfrm>
          <a:prstGeom prst="rect">
            <a:avLst/>
          </a:prstGeom>
          <a:noFill/>
          <a:ln>
            <a:noFill/>
          </a:ln>
        </p:spPr>
      </p:pic>
    </p:spTree>
    <p:extLst>
      <p:ext uri="{BB962C8B-B14F-4D97-AF65-F5344CB8AC3E}">
        <p14:creationId xmlns:p14="http://schemas.microsoft.com/office/powerpoint/2010/main" val="2868940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lang="ja-JP" altLang="ja-JP" dirty="0"/>
              <a:t>トゥルース </a:t>
            </a:r>
            <a:r>
              <a:rPr lang="ja-JP" altLang="en-US" dirty="0" smtClean="0"/>
              <a:t>の時代</a:t>
            </a:r>
            <a:endParaRPr kumimoji="1" lang="ja-JP" altLang="en-US" dirty="0"/>
          </a:p>
        </p:txBody>
      </p:sp>
      <p:sp>
        <p:nvSpPr>
          <p:cNvPr id="3" name="コンテンツ プレースホルダー 2"/>
          <p:cNvSpPr>
            <a:spLocks noGrp="1"/>
          </p:cNvSpPr>
          <p:nvPr>
            <p:ph idx="1"/>
          </p:nvPr>
        </p:nvSpPr>
        <p:spPr/>
        <p:txBody>
          <a:bodyPr>
            <a:noAutofit/>
          </a:bodyPr>
          <a:lstStyle/>
          <a:p>
            <a:r>
              <a:rPr kumimoji="1" lang="ja-JP" altLang="en-US" sz="2400" dirty="0" smtClean="0"/>
              <a:t>ポスト・</a:t>
            </a:r>
            <a:r>
              <a:rPr lang="ja-JP" altLang="ja-JP" sz="2400" dirty="0" smtClean="0"/>
              <a:t>トゥルース</a:t>
            </a:r>
            <a:r>
              <a:rPr lang="en-US" altLang="ja-JP" sz="2400" dirty="0"/>
              <a:t>post-truth</a:t>
            </a:r>
            <a:r>
              <a:rPr lang="ja-JP" altLang="ja-JP" sz="2400" dirty="0"/>
              <a:t> </a:t>
            </a:r>
            <a:r>
              <a:rPr lang="ja-JP" altLang="en-US" sz="2400" dirty="0" smtClean="0"/>
              <a:t>（真実の後）真実は二の次、</a:t>
            </a:r>
            <a:endParaRPr lang="en-US" altLang="ja-JP" sz="2400" dirty="0" smtClean="0"/>
          </a:p>
          <a:p>
            <a:endParaRPr lang="en-US" altLang="ja-JP" sz="2400" dirty="0" smtClean="0"/>
          </a:p>
          <a:p>
            <a:r>
              <a:rPr kumimoji="1" lang="ja-JP" altLang="en-US" sz="2400" dirty="0" smtClean="0"/>
              <a:t>英国オックスフォード英語辞典が、</a:t>
            </a:r>
            <a:r>
              <a:rPr kumimoji="1" lang="en-US" altLang="ja-JP" sz="2400" dirty="0" smtClean="0"/>
              <a:t>2016</a:t>
            </a:r>
            <a:r>
              <a:rPr kumimoji="1" lang="ja-JP" altLang="en-US" sz="2400" dirty="0" smtClean="0"/>
              <a:t>年の「</a:t>
            </a:r>
            <a:r>
              <a:rPr kumimoji="1" lang="en-US" altLang="ja-JP" sz="2400" dirty="0" smtClean="0"/>
              <a:t>Word of the Year</a:t>
            </a:r>
            <a:r>
              <a:rPr kumimoji="1" lang="ja-JP" altLang="en-US" sz="2400" dirty="0" smtClean="0"/>
              <a:t>」として選考した際に、「</a:t>
            </a:r>
            <a:r>
              <a:rPr lang="en-US" altLang="ja-JP" sz="2400" dirty="0"/>
              <a:t>世論を形成する際に、客観的な事実よりも、むしろ感情や個人的信条へのアピールの方がより影響力があるような状況」</a:t>
            </a:r>
            <a:r>
              <a:rPr lang="ja-JP" altLang="ja-JP" sz="2400" dirty="0"/>
              <a:t> </a:t>
            </a:r>
            <a:r>
              <a:rPr lang="ja-JP" altLang="en-US" sz="2400" dirty="0" smtClean="0"/>
              <a:t>と定義した。</a:t>
            </a:r>
            <a:endParaRPr lang="en-US" altLang="ja-JP" sz="2400" dirty="0" smtClean="0"/>
          </a:p>
          <a:p>
            <a:r>
              <a:rPr lang="en-US" altLang="ja-JP" sz="2400" dirty="0"/>
              <a:t>事実か虚偽かは重要ではない、虚偽であっても自分に好都合の情報ならそれで良い</a:t>
            </a:r>
            <a:r>
              <a:rPr lang="en-US" altLang="ja-JP" sz="2400" dirty="0" smtClean="0"/>
              <a:t>、といった風潮</a:t>
            </a:r>
            <a:r>
              <a:rPr lang="ja-JP" altLang="en-US" sz="2400" dirty="0" smtClean="0"/>
              <a:t>が拡大。</a:t>
            </a:r>
            <a:endParaRPr lang="ja-JP" altLang="ja-JP" sz="2400" dirty="0"/>
          </a:p>
          <a:p>
            <a:r>
              <a:rPr lang="en-US" altLang="ja-JP" sz="2400" dirty="0"/>
              <a:t>事実を基にしたニュースよりも、事実誤認や裏付けのない情報を基にしたフェイクニュースの方が多くの人の感情を揺るが</a:t>
            </a:r>
            <a:r>
              <a:rPr lang="ja-JP" altLang="ja-JP" sz="2400" dirty="0"/>
              <a:t> </a:t>
            </a:r>
            <a:r>
              <a:rPr lang="ja-JP" altLang="en-US" sz="2400" dirty="0" smtClean="0"/>
              <a:t>している。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47</a:t>
            </a:fld>
            <a:endParaRPr kumimoji="1" lang="ja-JP" altLang="en-US"/>
          </a:p>
        </p:txBody>
      </p:sp>
    </p:spTree>
    <p:extLst>
      <p:ext uri="{BB962C8B-B14F-4D97-AF65-F5344CB8AC3E}">
        <p14:creationId xmlns:p14="http://schemas.microsoft.com/office/powerpoint/2010/main" val="1363436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r>
              <a:rPr kumimoji="1" lang="ja-JP" altLang="en-US" dirty="0" smtClean="0"/>
              <a:t>フェイクニュース</a:t>
            </a:r>
            <a:r>
              <a:rPr kumimoji="1" lang="en-US" altLang="ja-JP" dirty="0" smtClean="0"/>
              <a:t>fake</a:t>
            </a:r>
            <a:r>
              <a:rPr kumimoji="1" lang="ja-JP" altLang="en-US" dirty="0" smtClean="0"/>
              <a:t> </a:t>
            </a:r>
            <a:r>
              <a:rPr kumimoji="1" lang="en-US" altLang="ja-JP" dirty="0" smtClean="0"/>
              <a:t>news</a:t>
            </a:r>
            <a:r>
              <a:rPr kumimoji="1" lang="ja-JP" altLang="en-US" dirty="0" smtClean="0"/>
              <a:t> 偽ニュース</a:t>
            </a:r>
            <a:endParaRPr kumimoji="1" lang="en-US" altLang="ja-JP" dirty="0" smtClean="0"/>
          </a:p>
          <a:p>
            <a:pPr marL="0" indent="0">
              <a:buNone/>
            </a:pPr>
            <a:r>
              <a:rPr lang="en-US" altLang="ja-JP" dirty="0" smtClean="0"/>
              <a:t>   </a:t>
            </a:r>
            <a:r>
              <a:rPr lang="en-US" altLang="ja-JP" sz="2400" dirty="0" smtClean="0"/>
              <a:t>  (</a:t>
            </a:r>
            <a:r>
              <a:rPr lang="ja-JP" altLang="ja-JP" sz="2400" dirty="0" smtClean="0"/>
              <a:t>「</a:t>
            </a:r>
            <a:r>
              <a:rPr lang="ja-JP" altLang="ja-JP" sz="2400" dirty="0"/>
              <a:t>本物」を見わける能力があると過信</a:t>
            </a:r>
            <a:r>
              <a:rPr lang="ja-JP" altLang="ja-JP" sz="2400" dirty="0" smtClean="0"/>
              <a:t>する</a:t>
            </a:r>
            <a:r>
              <a:rPr lang="ja-JP" altLang="en-US" sz="2400" dirty="0" smtClean="0"/>
              <a:t>人々が</a:t>
            </a:r>
            <a:r>
              <a:rPr lang="ja-JP" altLang="ja-JP" sz="2400" dirty="0" smtClean="0"/>
              <a:t>多く</a:t>
            </a:r>
            <a:r>
              <a:rPr lang="ja-JP" altLang="en-US" sz="2400" dirty="0" smtClean="0"/>
              <a:t>なっ　</a:t>
            </a:r>
            <a:endParaRPr lang="en-US" altLang="ja-JP" sz="2400" dirty="0" smtClean="0"/>
          </a:p>
          <a:p>
            <a:pPr marL="0" indent="0">
              <a:buNone/>
            </a:pPr>
            <a:r>
              <a:rPr lang="ja-JP" altLang="ja-JP" sz="2400" dirty="0"/>
              <a:t>　</a:t>
            </a:r>
            <a:r>
              <a:rPr lang="ja-JP" altLang="en-US" sz="2400" dirty="0" smtClean="0"/>
              <a:t>　　た。</a:t>
            </a:r>
            <a:r>
              <a:rPr lang="en-US" altLang="ja-JP" sz="2400" dirty="0" smtClean="0"/>
              <a:t>)</a:t>
            </a:r>
            <a:endParaRPr lang="en-US" altLang="ja-JP" sz="2400" dirty="0"/>
          </a:p>
          <a:p>
            <a:r>
              <a:rPr lang="ja-JP" altLang="en-US" dirty="0" smtClean="0"/>
              <a:t>オルタタティブ・ファクト</a:t>
            </a:r>
            <a:r>
              <a:rPr lang="en-US" altLang="ja-JP" dirty="0"/>
              <a:t>Alternative </a:t>
            </a:r>
            <a:r>
              <a:rPr lang="en-US" altLang="ja-JP" dirty="0" err="1" smtClean="0"/>
              <a:t>facts</a:t>
            </a:r>
            <a:r>
              <a:rPr lang="en-US" altLang="ja-JP" b="1" dirty="0" err="1"/>
              <a:t>もう一つの</a:t>
            </a:r>
            <a:r>
              <a:rPr lang="en-US" altLang="ja-JP" b="1" dirty="0" err="1" smtClean="0"/>
              <a:t>事実</a:t>
            </a:r>
            <a:r>
              <a:rPr lang="en-US" altLang="ja-JP" b="1" dirty="0"/>
              <a:t> </a:t>
            </a:r>
            <a:r>
              <a:rPr lang="en-US" altLang="ja-JP" sz="2400" b="1" dirty="0" smtClean="0"/>
              <a:t>(</a:t>
            </a:r>
            <a:r>
              <a:rPr lang="ja-JP" altLang="en-US" sz="2400" b="1" dirty="0" smtClean="0"/>
              <a:t>事実でない虚偽を「もう一つの事実」とすること</a:t>
            </a:r>
            <a:r>
              <a:rPr lang="en-US" altLang="ja-JP" sz="2400" b="1" dirty="0" smtClean="0"/>
              <a:t>)</a:t>
            </a:r>
            <a:endParaRPr lang="ja-JP" altLang="ja-JP" sz="2400" dirty="0"/>
          </a:p>
          <a:p>
            <a:r>
              <a:rPr lang="ja-JP" altLang="en-US" dirty="0" smtClean="0"/>
              <a:t>オルト・ライト</a:t>
            </a:r>
            <a:r>
              <a:rPr lang="en-US" altLang="ja-JP" dirty="0"/>
              <a:t>alt-</a:t>
            </a:r>
            <a:r>
              <a:rPr lang="en-US" altLang="ja-JP" dirty="0" err="1" smtClean="0"/>
              <a:t>right</a:t>
            </a:r>
            <a:r>
              <a:rPr lang="en-US" altLang="ja-JP" b="1" dirty="0" err="1"/>
              <a:t>オルタナ</a:t>
            </a:r>
            <a:r>
              <a:rPr lang="en-US" altLang="ja-JP" b="1" dirty="0" err="1" smtClean="0"/>
              <a:t>右翼</a:t>
            </a:r>
            <a:r>
              <a:rPr lang="ja-JP" altLang="en-US" sz="2400" b="1" dirty="0" smtClean="0"/>
              <a:t>（</a:t>
            </a:r>
            <a:r>
              <a:rPr lang="en-US" altLang="ja-JP" sz="2400" dirty="0"/>
              <a:t>極端に保守的または反動的な視点を持ち、既存政治を拒絶</a:t>
            </a:r>
            <a:r>
              <a:rPr lang="en-US" altLang="ja-JP" sz="2400" dirty="0" smtClean="0"/>
              <a:t>する</a:t>
            </a:r>
            <a:r>
              <a:rPr lang="ja-JP" altLang="en-US" sz="2400" dirty="0" smtClean="0"/>
              <a:t>イデオロギー</a:t>
            </a:r>
            <a:r>
              <a:rPr lang="ja-JP" altLang="ja-JP" sz="2400" dirty="0" smtClean="0"/>
              <a:t> </a:t>
            </a:r>
            <a:r>
              <a:rPr lang="ja-JP" altLang="en-US" sz="2400" b="1" dirty="0" smtClean="0"/>
              <a:t>）</a:t>
            </a:r>
            <a:endParaRPr lang="ja-JP" altLang="ja-JP" sz="2400" dirty="0"/>
          </a:p>
          <a:p>
            <a:endParaRPr lang="ja-JP" altLang="ja-JP" dirty="0"/>
          </a:p>
          <a:p>
            <a:endParaRPr lang="ja-JP" altLang="ja-JP" dirty="0"/>
          </a:p>
          <a:p>
            <a:endParaRPr lang="ja-JP" altLang="ja-JP" dirty="0"/>
          </a:p>
          <a:p>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48</a:t>
            </a:fld>
            <a:endParaRPr kumimoji="1" lang="ja-JP" altLang="en-US"/>
          </a:p>
        </p:txBody>
      </p:sp>
    </p:spTree>
    <p:extLst>
      <p:ext uri="{BB962C8B-B14F-4D97-AF65-F5344CB8AC3E}">
        <p14:creationId xmlns:p14="http://schemas.microsoft.com/office/powerpoint/2010/main" val="2091529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ポピュリズム</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ポピュリズム</a:t>
            </a:r>
            <a:r>
              <a:rPr lang="en-US" altLang="ja-JP" dirty="0" smtClean="0"/>
              <a:t>Populism</a:t>
            </a:r>
            <a:r>
              <a:rPr lang="ja-JP" altLang="en-US" dirty="0" smtClean="0"/>
              <a:t>（大衆迎合主義）</a:t>
            </a:r>
            <a:endParaRPr lang="ja-JP" altLang="ja-JP" dirty="0"/>
          </a:p>
          <a:p>
            <a:pPr marL="0" indent="0">
              <a:buNone/>
            </a:pPr>
            <a:r>
              <a:rPr lang="ja-JP" altLang="en-US" dirty="0" smtClean="0"/>
              <a:t>（</a:t>
            </a:r>
            <a:r>
              <a:rPr lang="en-US" altLang="ja-JP" dirty="0" smtClean="0"/>
              <a:t>政治</a:t>
            </a:r>
            <a:r>
              <a:rPr lang="en-US" altLang="ja-JP" dirty="0"/>
              <a:t>に関して理性的に判断する知的な市民よりも、情緒や感情によって態度を決める大衆を重視し、その支持を求める手法あるいはそうした大衆の基盤に立つ</a:t>
            </a:r>
            <a:r>
              <a:rPr lang="en-US" altLang="ja-JP" dirty="0" smtClean="0"/>
              <a:t>運動</a:t>
            </a:r>
            <a:r>
              <a:rPr lang="ja-JP" altLang="en-US" dirty="0" smtClean="0"/>
              <a:t>）</a:t>
            </a:r>
            <a:endParaRPr lang="ja-JP" altLang="ja-JP" dirty="0"/>
          </a:p>
          <a:p>
            <a:pPr marL="0" indent="0">
              <a:buNone/>
            </a:pPr>
            <a:r>
              <a:rPr lang="ja-JP" altLang="en-US" dirty="0" smtClean="0"/>
              <a:t>（</a:t>
            </a:r>
            <a:r>
              <a:rPr lang="en-US" altLang="ja-JP" dirty="0" smtClean="0"/>
              <a:t>大衆</a:t>
            </a:r>
            <a:r>
              <a:rPr lang="en-US" altLang="ja-JP" dirty="0"/>
              <a:t>の一面的な欲望に迎合し、大衆を操作することによって権力を維持する</a:t>
            </a:r>
            <a:r>
              <a:rPr lang="en-US" altLang="ja-JP" dirty="0" smtClean="0"/>
              <a:t>方法</a:t>
            </a:r>
            <a:r>
              <a:rPr lang="ja-JP" altLang="en-US" dirty="0" smtClean="0"/>
              <a:t>）</a:t>
            </a:r>
            <a:endParaRPr lang="ja-JP" altLang="ja-JP" dirty="0"/>
          </a:p>
          <a:p>
            <a:r>
              <a:rPr lang="en-US" altLang="ja-JP" dirty="0"/>
              <a:t>ポピュリズムは諸刃の剣である。</a:t>
            </a:r>
            <a:r>
              <a:rPr lang="ja-JP" altLang="ja-JP" dirty="0"/>
              <a:t> </a:t>
            </a:r>
            <a:endParaRPr lang="en-US" altLang="ja-JP" dirty="0" smtClean="0"/>
          </a:p>
          <a:p>
            <a:r>
              <a:rPr lang="en-US" altLang="ja-JP" dirty="0" smtClean="0"/>
              <a:t>ｐｏｐｕｌｕｓ</a:t>
            </a:r>
            <a:r>
              <a:rPr lang="ja-JP" altLang="en-US" dirty="0" smtClean="0"/>
              <a:t>（＝民</a:t>
            </a:r>
            <a:r>
              <a:rPr lang="en-US" altLang="ja-JP" dirty="0" smtClean="0"/>
              <a:t>people</a:t>
            </a:r>
            <a:r>
              <a:rPr lang="ja-JP" altLang="en-US" dirty="0" smtClean="0"/>
              <a:t>人々）とは、誰か？</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49</a:t>
            </a:fld>
            <a:endParaRPr kumimoji="1" lang="ja-JP" altLang="en-US"/>
          </a:p>
        </p:txBody>
      </p:sp>
    </p:spTree>
    <p:extLst>
      <p:ext uri="{BB962C8B-B14F-4D97-AF65-F5344CB8AC3E}">
        <p14:creationId xmlns:p14="http://schemas.microsoft.com/office/powerpoint/2010/main" val="321404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600" dirty="0" smtClean="0"/>
              <a:t/>
            </a:r>
            <a:br>
              <a:rPr lang="en-US" altLang="ja-JP" sz="3600" dirty="0" smtClean="0"/>
            </a:br>
            <a:r>
              <a:rPr lang="ja-JP" altLang="ja-JP" sz="3600" dirty="0" smtClean="0"/>
              <a:t>法務省</a:t>
            </a:r>
            <a:r>
              <a:rPr lang="ja-JP" altLang="ja-JP" sz="3600" dirty="0"/>
              <a:t>人権擁護局：主な人権</a:t>
            </a:r>
            <a:r>
              <a:rPr lang="ja-JP" altLang="ja-JP" sz="3600" dirty="0" smtClean="0"/>
              <a:t>課題</a:t>
            </a:r>
            <a:r>
              <a:rPr lang="en-US" altLang="ja-JP" sz="3600" dirty="0" smtClean="0"/>
              <a:t/>
            </a:r>
            <a:br>
              <a:rPr lang="en-US" altLang="ja-JP" sz="3600" dirty="0" smtClean="0"/>
            </a:br>
            <a:r>
              <a:rPr lang="en-US" altLang="ja-JP" sz="3600" u="sng" dirty="0">
                <a:hlinkClick r:id="rId2"/>
              </a:rPr>
              <a:t>http://www.moj.go.jp/JINKEN/kadai.html</a:t>
            </a:r>
            <a:r>
              <a:rPr lang="ja-JP" altLang="ja-JP" sz="3600" dirty="0"/>
              <a:t/>
            </a:r>
            <a:br>
              <a:rPr lang="ja-JP" altLang="ja-JP" sz="3600" dirty="0"/>
            </a:br>
            <a:r>
              <a:rPr lang="ja-JP" altLang="ja-JP" dirty="0" smtClean="0"/>
              <a:t> </a:t>
            </a:r>
            <a:endParaRPr kumimoji="1" lang="ja-JP" altLang="en-US" dirty="0"/>
          </a:p>
        </p:txBody>
      </p:sp>
      <p:sp>
        <p:nvSpPr>
          <p:cNvPr id="3" name="コンテンツ プレースホルダー 2"/>
          <p:cNvSpPr>
            <a:spLocks noGrp="1"/>
          </p:cNvSpPr>
          <p:nvPr>
            <p:ph idx="1"/>
          </p:nvPr>
        </p:nvSpPr>
        <p:spPr/>
        <p:txBody>
          <a:bodyPr>
            <a:normAutofit fontScale="47500" lnSpcReduction="20000"/>
          </a:bodyPr>
          <a:lstStyle/>
          <a:p>
            <a:pPr lvl="0"/>
            <a:r>
              <a:rPr lang="ja-JP" altLang="ja-JP" dirty="0">
                <a:hlinkClick r:id="rId3"/>
              </a:rPr>
              <a:t>はじめに</a:t>
            </a:r>
            <a:r>
              <a:rPr lang="en-US" altLang="ja-JP" dirty="0"/>
              <a:t>[PDF</a:t>
            </a:r>
            <a:r>
              <a:rPr lang="en-US" altLang="ja-JP" dirty="0" smtClean="0"/>
              <a:t>]</a:t>
            </a:r>
            <a:r>
              <a:rPr lang="ja-JP" altLang="en-US" dirty="0" smtClean="0"/>
              <a:t>　「人間観の歴史」</a:t>
            </a:r>
            <a:endParaRPr lang="ja-JP" altLang="ja-JP" dirty="0"/>
          </a:p>
          <a:p>
            <a:pPr lvl="0"/>
            <a:r>
              <a:rPr lang="ja-JP" altLang="ja-JP" dirty="0">
                <a:hlinkClick r:id="rId4"/>
              </a:rPr>
              <a:t>女性</a:t>
            </a:r>
            <a:r>
              <a:rPr lang="en-US" altLang="ja-JP" dirty="0"/>
              <a:t>[PDF</a:t>
            </a:r>
            <a:r>
              <a:rPr lang="en-US" altLang="ja-JP" dirty="0" smtClean="0"/>
              <a:t>]</a:t>
            </a:r>
            <a:r>
              <a:rPr lang="ja-JP" altLang="en-US" dirty="0" smtClean="0"/>
              <a:t>　　（</a:t>
            </a:r>
            <a:r>
              <a:rPr lang="en-US" altLang="ja-JP" dirty="0" smtClean="0"/>
              <a:t>man=</a:t>
            </a:r>
            <a:r>
              <a:rPr lang="ja-JP" altLang="en-US" dirty="0" smtClean="0"/>
              <a:t>人間＝男性、　</a:t>
            </a:r>
            <a:r>
              <a:rPr lang="en-US" altLang="ja-JP" dirty="0" smtClean="0"/>
              <a:t>woman=</a:t>
            </a:r>
            <a:r>
              <a:rPr lang="ja-JP" altLang="en-US" dirty="0" smtClean="0"/>
              <a:t>女性）</a:t>
            </a:r>
            <a:endParaRPr lang="ja-JP" altLang="ja-JP" dirty="0"/>
          </a:p>
          <a:p>
            <a:pPr lvl="0"/>
            <a:r>
              <a:rPr lang="ja-JP" altLang="ja-JP" dirty="0">
                <a:hlinkClick r:id="rId5"/>
              </a:rPr>
              <a:t>子ども</a:t>
            </a:r>
            <a:r>
              <a:rPr lang="en-US" altLang="ja-JP" dirty="0"/>
              <a:t>[PDF]</a:t>
            </a:r>
            <a:endParaRPr lang="ja-JP" altLang="ja-JP" dirty="0"/>
          </a:p>
          <a:p>
            <a:pPr lvl="0"/>
            <a:r>
              <a:rPr lang="ja-JP" altLang="ja-JP" dirty="0">
                <a:hlinkClick r:id="rId6"/>
              </a:rPr>
              <a:t>高齢者</a:t>
            </a:r>
            <a:r>
              <a:rPr lang="en-US" altLang="ja-JP" dirty="0"/>
              <a:t>[PDF]</a:t>
            </a:r>
            <a:endParaRPr lang="ja-JP" altLang="ja-JP" dirty="0"/>
          </a:p>
          <a:p>
            <a:pPr lvl="0"/>
            <a:r>
              <a:rPr lang="ja-JP" altLang="ja-JP" dirty="0">
                <a:hlinkClick r:id="rId7"/>
              </a:rPr>
              <a:t>障害のある人</a:t>
            </a:r>
            <a:r>
              <a:rPr lang="en-US" altLang="ja-JP" dirty="0"/>
              <a:t>[PDF]</a:t>
            </a:r>
            <a:endParaRPr lang="ja-JP" altLang="ja-JP" dirty="0"/>
          </a:p>
          <a:p>
            <a:pPr lvl="0"/>
            <a:r>
              <a:rPr lang="ja-JP" altLang="ja-JP" dirty="0">
                <a:hlinkClick r:id="rId8"/>
              </a:rPr>
              <a:t>同和問題</a:t>
            </a:r>
            <a:r>
              <a:rPr lang="en-US" altLang="ja-JP" dirty="0"/>
              <a:t>[PDF]</a:t>
            </a:r>
            <a:endParaRPr lang="ja-JP" altLang="ja-JP" dirty="0"/>
          </a:p>
          <a:p>
            <a:pPr lvl="0"/>
            <a:r>
              <a:rPr lang="ja-JP" altLang="ja-JP" dirty="0">
                <a:hlinkClick r:id="rId9"/>
              </a:rPr>
              <a:t>アイヌの人々</a:t>
            </a:r>
            <a:r>
              <a:rPr lang="en-US" altLang="ja-JP" dirty="0"/>
              <a:t>[PDF]</a:t>
            </a:r>
            <a:endParaRPr lang="ja-JP" altLang="ja-JP" dirty="0"/>
          </a:p>
          <a:p>
            <a:pPr lvl="0"/>
            <a:r>
              <a:rPr lang="ja-JP" altLang="ja-JP" dirty="0">
                <a:hlinkClick r:id="rId10"/>
              </a:rPr>
              <a:t>外国人</a:t>
            </a:r>
            <a:r>
              <a:rPr lang="en-US" altLang="ja-JP" dirty="0"/>
              <a:t>[PDF]</a:t>
            </a:r>
            <a:endParaRPr lang="ja-JP" altLang="ja-JP" dirty="0"/>
          </a:p>
          <a:p>
            <a:pPr lvl="0"/>
            <a:r>
              <a:rPr lang="en-US" altLang="ja-JP" dirty="0">
                <a:hlinkClick r:id="rId11"/>
              </a:rPr>
              <a:t>HIV</a:t>
            </a:r>
            <a:r>
              <a:rPr lang="ja-JP" altLang="ja-JP" dirty="0">
                <a:hlinkClick r:id="rId11"/>
              </a:rPr>
              <a:t>感染者・ハンセン病疾患者等</a:t>
            </a:r>
            <a:r>
              <a:rPr lang="en-US" altLang="ja-JP" dirty="0"/>
              <a:t>[PDF]</a:t>
            </a:r>
            <a:endParaRPr lang="ja-JP" altLang="ja-JP" dirty="0"/>
          </a:p>
          <a:p>
            <a:pPr lvl="0"/>
            <a:r>
              <a:rPr lang="ja-JP" altLang="ja-JP" dirty="0">
                <a:hlinkClick r:id="rId12"/>
              </a:rPr>
              <a:t>刑を終えて出所した人</a:t>
            </a:r>
            <a:r>
              <a:rPr lang="en-US" altLang="ja-JP" dirty="0"/>
              <a:t>[PDF]</a:t>
            </a:r>
            <a:endParaRPr lang="ja-JP" altLang="ja-JP" dirty="0"/>
          </a:p>
          <a:p>
            <a:pPr lvl="0"/>
            <a:r>
              <a:rPr lang="ja-JP" altLang="ja-JP" dirty="0">
                <a:hlinkClick r:id="rId13"/>
              </a:rPr>
              <a:t>犯罪被害者等</a:t>
            </a:r>
            <a:r>
              <a:rPr lang="en-US" altLang="ja-JP" dirty="0"/>
              <a:t>[PDF]</a:t>
            </a:r>
            <a:endParaRPr lang="ja-JP" altLang="ja-JP" dirty="0"/>
          </a:p>
          <a:p>
            <a:pPr lvl="0"/>
            <a:r>
              <a:rPr lang="ja-JP" altLang="ja-JP" dirty="0">
                <a:hlinkClick r:id="rId14"/>
              </a:rPr>
              <a:t>インターネットによる人権侵害</a:t>
            </a:r>
            <a:r>
              <a:rPr lang="en-US" altLang="ja-JP" dirty="0"/>
              <a:t>[PDF]</a:t>
            </a:r>
            <a:endParaRPr lang="ja-JP" altLang="ja-JP" dirty="0"/>
          </a:p>
          <a:p>
            <a:pPr lvl="0"/>
            <a:r>
              <a:rPr lang="ja-JP" altLang="ja-JP" dirty="0">
                <a:hlinkClick r:id="rId15"/>
              </a:rPr>
              <a:t>北朝鮮当局によって拉致された被害者等</a:t>
            </a:r>
            <a:r>
              <a:rPr lang="en-US" altLang="ja-JP" dirty="0"/>
              <a:t>[PDF]</a:t>
            </a:r>
            <a:endParaRPr lang="ja-JP" altLang="ja-JP" dirty="0"/>
          </a:p>
          <a:p>
            <a:pPr lvl="0"/>
            <a:r>
              <a:rPr lang="ja-JP" altLang="ja-JP" dirty="0">
                <a:hlinkClick r:id="rId16"/>
              </a:rPr>
              <a:t>ホームレス</a:t>
            </a:r>
            <a:r>
              <a:rPr lang="en-US" altLang="ja-JP" dirty="0"/>
              <a:t>[PDF]</a:t>
            </a:r>
            <a:endParaRPr lang="ja-JP" altLang="ja-JP" dirty="0"/>
          </a:p>
          <a:p>
            <a:pPr lvl="0"/>
            <a:r>
              <a:rPr lang="ja-JP" altLang="ja-JP" dirty="0">
                <a:hlinkClick r:id="rId17"/>
              </a:rPr>
              <a:t>性的指向</a:t>
            </a:r>
            <a:r>
              <a:rPr lang="en-US" altLang="ja-JP" dirty="0"/>
              <a:t>[PDF]</a:t>
            </a:r>
            <a:endParaRPr lang="ja-JP" altLang="ja-JP" dirty="0"/>
          </a:p>
          <a:p>
            <a:pPr lvl="0"/>
            <a:r>
              <a:rPr lang="ja-JP" altLang="ja-JP" dirty="0">
                <a:hlinkClick r:id="rId18"/>
              </a:rPr>
              <a:t>性同一性障害者</a:t>
            </a:r>
            <a:r>
              <a:rPr lang="en-US" altLang="ja-JP" dirty="0"/>
              <a:t>[PDF]</a:t>
            </a:r>
            <a:endParaRPr lang="ja-JP" altLang="ja-JP" dirty="0"/>
          </a:p>
          <a:p>
            <a:pPr lvl="0"/>
            <a:r>
              <a:rPr lang="ja-JP" altLang="ja-JP" dirty="0">
                <a:hlinkClick r:id="rId19"/>
              </a:rPr>
              <a:t>人身取引（トラフィッキング）</a:t>
            </a:r>
            <a:r>
              <a:rPr lang="en-US" altLang="ja-JP" dirty="0"/>
              <a:t>[PDF]</a:t>
            </a:r>
            <a:endParaRPr lang="ja-JP" altLang="ja-JP" dirty="0"/>
          </a:p>
          <a:p>
            <a:pPr lvl="0"/>
            <a:r>
              <a:rPr lang="ja-JP" altLang="ja-JP" dirty="0">
                <a:hlinkClick r:id="rId20"/>
              </a:rPr>
              <a:t>東日本大震災に起因する人権問題</a:t>
            </a:r>
            <a:r>
              <a:rPr lang="en-US" altLang="ja-JP" dirty="0"/>
              <a:t>[PDF]</a:t>
            </a:r>
            <a:endParaRPr lang="ja-JP" altLang="ja-JP" dirty="0"/>
          </a:p>
          <a:p>
            <a:pPr lvl="0"/>
            <a:r>
              <a:rPr lang="ja-JP" altLang="ja-JP" dirty="0">
                <a:hlinkClick r:id="rId21"/>
              </a:rPr>
              <a:t>※放射線被ばくについての風評被害（緊急メッセージ等）</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5</a:t>
            </a:fld>
            <a:endParaRPr kumimoji="1" lang="ja-JP" altLang="en-US"/>
          </a:p>
        </p:txBody>
      </p:sp>
    </p:spTree>
    <p:extLst>
      <p:ext uri="{BB962C8B-B14F-4D97-AF65-F5344CB8AC3E}">
        <p14:creationId xmlns:p14="http://schemas.microsoft.com/office/powerpoint/2010/main" val="2555560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ポピュリズム政治への課題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民主政治（</a:t>
            </a:r>
            <a:r>
              <a:rPr kumimoji="1" lang="en-US" altLang="ja-JP" dirty="0" smtClean="0"/>
              <a:t>democracy)</a:t>
            </a:r>
            <a:endParaRPr lang="en-US" altLang="ja-JP" dirty="0"/>
          </a:p>
          <a:p>
            <a:r>
              <a:rPr lang="ja-JP" altLang="en-US" dirty="0" smtClean="0"/>
              <a:t>オルタナティブ・ジャーナリズム</a:t>
            </a:r>
            <a:endParaRPr kumimoji="1" lang="en-US" altLang="ja-JP" dirty="0"/>
          </a:p>
          <a:p>
            <a:r>
              <a:rPr lang="ja-JP" altLang="en-US" dirty="0" smtClean="0"/>
              <a:t>オルタナティブ教育</a:t>
            </a:r>
            <a:endParaRPr kumimoji="1" lang="en-US" altLang="ja-JP" dirty="0"/>
          </a:p>
          <a:p>
            <a:r>
              <a:rPr lang="ja-JP" altLang="en-US" dirty="0" smtClean="0"/>
              <a:t>シティズンシップ</a:t>
            </a:r>
            <a:r>
              <a:rPr lang="en-US" altLang="ja-JP" dirty="0" smtClean="0"/>
              <a:t>citizenship</a:t>
            </a:r>
          </a:p>
          <a:p>
            <a:r>
              <a:rPr lang="ja-JP" altLang="en-US" dirty="0" smtClean="0"/>
              <a:t>コミュニティ（地域社会）地方自治</a:t>
            </a:r>
            <a:endParaRPr lang="en-US" altLang="ja-JP" dirty="0" smtClean="0"/>
          </a:p>
          <a:p>
            <a:endParaRPr lang="en-US" altLang="ja-JP" dirty="0"/>
          </a:p>
          <a:p>
            <a:r>
              <a:rPr lang="ja-JP" altLang="en-US" dirty="0" smtClean="0"/>
              <a:t>対話的ディスカッションのできる人</a:t>
            </a:r>
            <a:r>
              <a:rPr lang="en-US" altLang="ja-JP" dirty="0" smtClean="0"/>
              <a:t>◎</a:t>
            </a:r>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50</a:t>
            </a:fld>
            <a:endParaRPr kumimoji="1" lang="ja-JP" altLang="en-US"/>
          </a:p>
        </p:txBody>
      </p:sp>
    </p:spTree>
    <p:extLst>
      <p:ext uri="{BB962C8B-B14F-4D97-AF65-F5344CB8AC3E}">
        <p14:creationId xmlns:p14="http://schemas.microsoft.com/office/powerpoint/2010/main" val="3953189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323852"/>
            <a:ext cx="8966200" cy="1143000"/>
          </a:xfrm>
        </p:spPr>
        <p:txBody>
          <a:bodyPr>
            <a:normAutofit fontScale="90000"/>
          </a:bodyPr>
          <a:lstStyle/>
          <a:p>
            <a:r>
              <a:rPr lang="en-US" altLang="ja-JP" sz="3100" dirty="0"/>
              <a:t>フィンランドの小学生が作った「議論のルール</a:t>
            </a:r>
            <a:r>
              <a:rPr lang="en-US" altLang="ja-JP" sz="3600" dirty="0"/>
              <a:t>」</a:t>
            </a:r>
            <a:r>
              <a:rPr lang="ja-JP" altLang="ja-JP" sz="3600" dirty="0"/>
              <a:t/>
            </a:r>
            <a:br>
              <a:rPr lang="ja-JP" altLang="ja-JP" sz="3600" dirty="0"/>
            </a:br>
            <a:r>
              <a:rPr lang="en-US" altLang="ja-JP" sz="2400" u="sng" dirty="0">
                <a:hlinkClick r:id="rId3" tooltip="フィンランド"/>
              </a:rPr>
              <a:t>「図解 フィンランド・メソッド入門」</a:t>
            </a:r>
            <a:r>
              <a:rPr lang="ja-JP" altLang="ja-JP" sz="2400" dirty="0"/>
              <a:t/>
            </a:r>
            <a:br>
              <a:rPr lang="ja-JP" altLang="ja-JP" sz="2400" dirty="0"/>
            </a:br>
            <a:endParaRPr kumimoji="1" lang="ja-JP" altLang="en-US" sz="24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51</a:t>
            </a:fld>
            <a:endParaRPr kumimoji="1" lang="ja-JP" altLang="en-US"/>
          </a:p>
        </p:txBody>
      </p:sp>
      <p:pic>
        <p:nvPicPr>
          <p:cNvPr id="10" name="コンテンツ プレースホルダー 9" descr="BqlKByDCQAAuJXZ.jpg"/>
          <p:cNvPicPr>
            <a:picLocks noGrp="1" noChangeAspect="1"/>
          </p:cNvPicPr>
          <p:nvPr>
            <p:ph idx="1"/>
          </p:nvPr>
        </p:nvPicPr>
        <p:blipFill>
          <a:blip r:embed="rId4">
            <a:extLst>
              <a:ext uri="{28A0092B-C50C-407E-A947-70E740481C1C}">
                <a14:useLocalDpi xmlns:a14="http://schemas.microsoft.com/office/drawing/2010/main"/>
              </a:ext>
            </a:extLst>
          </a:blip>
          <a:srcRect l="1269" r="1269"/>
          <a:stretch>
            <a:fillRect/>
          </a:stretch>
        </p:blipFill>
        <p:spPr>
          <a:xfrm>
            <a:off x="1549400" y="1308100"/>
            <a:ext cx="6261100" cy="4818063"/>
          </a:xfrm>
        </p:spPr>
      </p:pic>
    </p:spTree>
    <p:extLst>
      <p:ext uri="{BB962C8B-B14F-4D97-AF65-F5344CB8AC3E}">
        <p14:creationId xmlns:p14="http://schemas.microsoft.com/office/powerpoint/2010/main" val="500103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学ぶとは、アンラーン</a:t>
            </a:r>
            <a:r>
              <a:rPr lang="en-US" altLang="ja-JP" dirty="0" smtClean="0"/>
              <a:t>unlearn</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ja-JP" altLang="en-US" dirty="0" smtClean="0"/>
              <a:t>アンラーン</a:t>
            </a:r>
            <a:r>
              <a:rPr lang="en-US" altLang="ja-JP" dirty="0" smtClean="0"/>
              <a:t> unlearn (</a:t>
            </a:r>
            <a:r>
              <a:rPr lang="ja-JP" altLang="en-US" dirty="0" smtClean="0"/>
              <a:t>学びほぐす）</a:t>
            </a:r>
            <a:endParaRPr lang="en-US" altLang="ja-JP" dirty="0" smtClean="0"/>
          </a:p>
          <a:p>
            <a:pPr marL="0" indent="0">
              <a:buNone/>
            </a:pPr>
            <a:r>
              <a:rPr kumimoji="1" lang="ja-JP" altLang="en-US" sz="2400" dirty="0" smtClean="0"/>
              <a:t>（</a:t>
            </a:r>
            <a:r>
              <a:rPr lang="en-US" altLang="ja-JP" sz="2400" b="1" dirty="0"/>
              <a:t>学び捨てとか学びほぐすとか、脱学習とか訳さ</a:t>
            </a:r>
            <a:r>
              <a:rPr lang="en-US" altLang="ja-JP" sz="2400" b="1" dirty="0" smtClean="0"/>
              <a:t>れ</a:t>
            </a:r>
            <a:r>
              <a:rPr lang="ja-JP" altLang="en-US" sz="2400" b="1" dirty="0" smtClean="0"/>
              <a:t>る</a:t>
            </a:r>
            <a:r>
              <a:rPr lang="en-US" altLang="ja-JP" sz="2400" b="1" dirty="0" smtClean="0"/>
              <a:t>。</a:t>
            </a:r>
            <a:r>
              <a:rPr lang="en-US" altLang="ja-JP" sz="2400" b="1" dirty="0"/>
              <a:t>「学ばない」ということ</a:t>
            </a:r>
            <a:r>
              <a:rPr lang="en-US" altLang="ja-JP" sz="2400" b="1" dirty="0" smtClean="0"/>
              <a:t>では</a:t>
            </a:r>
            <a:r>
              <a:rPr lang="ja-JP" altLang="en-US" sz="2400" b="1" dirty="0" smtClean="0"/>
              <a:t>ない</a:t>
            </a:r>
            <a:r>
              <a:rPr lang="en-US" altLang="ja-JP" sz="2400" b="1" dirty="0" smtClean="0"/>
              <a:t>。</a:t>
            </a:r>
            <a:r>
              <a:rPr lang="en-US" altLang="ja-JP" sz="2400" b="1" dirty="0"/>
              <a:t>学んだ事をいったんリセット</a:t>
            </a:r>
            <a:r>
              <a:rPr lang="en-US" altLang="ja-JP" sz="2400" b="1" dirty="0" smtClean="0"/>
              <a:t>する</a:t>
            </a:r>
            <a:r>
              <a:rPr lang="ja-JP" altLang="en-US" sz="2400" b="1" dirty="0" smtClean="0"/>
              <a:t>ということ</a:t>
            </a:r>
            <a:r>
              <a:rPr lang="en-US" altLang="ja-JP" sz="2400" b="1" dirty="0" smtClean="0"/>
              <a:t>。これまでに</a:t>
            </a:r>
            <a:r>
              <a:rPr lang="en-US" altLang="ja-JP" sz="2400" b="1" dirty="0"/>
              <a:t>学んだ、価値観や行動様式、思い込みなどなど、一切を捨て去る</a:t>
            </a:r>
            <a:r>
              <a:rPr lang="en-US" altLang="ja-JP" sz="2400" b="1" dirty="0" smtClean="0"/>
              <a:t>という</a:t>
            </a:r>
            <a:r>
              <a:rPr lang="ja-JP" altLang="en-US" sz="2400" b="1" dirty="0" smtClean="0"/>
              <a:t>こと</a:t>
            </a:r>
            <a:r>
              <a:rPr lang="en-US" altLang="ja-JP" sz="2400" b="1" dirty="0" smtClean="0"/>
              <a:t>。</a:t>
            </a:r>
            <a:r>
              <a:rPr lang="en-US" altLang="ja-JP" sz="2400" b="1" dirty="0"/>
              <a:t>その上で、新たな価値観や行動様式を再学習するという</a:t>
            </a:r>
            <a:r>
              <a:rPr lang="en-US" altLang="ja-JP" sz="2400" b="1" dirty="0" smtClean="0"/>
              <a:t>こと。</a:t>
            </a:r>
          </a:p>
          <a:p>
            <a:pPr marL="0" indent="0">
              <a:buNone/>
            </a:pPr>
            <a:r>
              <a:rPr lang="ja-JP" altLang="ja-JP" sz="2400" b="1" dirty="0"/>
              <a:t>　</a:t>
            </a:r>
            <a:r>
              <a:rPr lang="ja-JP" altLang="en-US" sz="2400" b="1" dirty="0" smtClean="0"/>
              <a:t>　　</a:t>
            </a:r>
            <a:r>
              <a:rPr lang="en-US" altLang="ja-JP" sz="2400" b="1" dirty="0" smtClean="0"/>
              <a:t>learn----unlearn----relearn </a:t>
            </a:r>
            <a:r>
              <a:rPr lang="ja-JP" altLang="en-US" sz="2400" b="1" dirty="0" smtClean="0"/>
              <a:t>のサイクル</a:t>
            </a:r>
            <a:endParaRPr lang="ja-JP" altLang="ja-JP" sz="2400" dirty="0"/>
          </a:p>
          <a:p>
            <a:pPr marL="0" indent="0">
              <a:buNone/>
            </a:pPr>
            <a:r>
              <a:rPr lang="ja-JP" altLang="ja-JP" sz="2200" dirty="0"/>
              <a:t>戦前、私</a:t>
            </a:r>
            <a:r>
              <a:rPr lang="ja-JP" altLang="ja-JP" sz="2200" dirty="0" smtClean="0"/>
              <a:t>は</a:t>
            </a:r>
            <a:r>
              <a:rPr lang="ja-JP" altLang="en-US" sz="2200" u="sng" dirty="0" smtClean="0"/>
              <a:t>ニューヨーク</a:t>
            </a:r>
            <a:r>
              <a:rPr lang="ja-JP" altLang="ja-JP" sz="2200" dirty="0" smtClean="0"/>
              <a:t>でヘレン</a:t>
            </a:r>
            <a:r>
              <a:rPr lang="ja-JP" altLang="ja-JP" sz="2200" dirty="0"/>
              <a:t>・ケラーに会った。私が大学生であることを知ると、</a:t>
            </a:r>
          </a:p>
          <a:p>
            <a:pPr marL="0" indent="0">
              <a:buNone/>
            </a:pPr>
            <a:r>
              <a:rPr lang="ja-JP" altLang="ja-JP" sz="2200" dirty="0"/>
              <a:t>私は大学でたくさんのことをまなんだが、そのあとたくさん、まなびほぐさなければ</a:t>
            </a:r>
            <a:r>
              <a:rPr lang="ja-JP" altLang="ja-JP" sz="2200" dirty="0" smtClean="0"/>
              <a:t>ならなかった</a:t>
            </a:r>
            <a:r>
              <a:rPr lang="ja-JP" altLang="en-US" sz="2200" dirty="0" smtClean="0"/>
              <a:t>、といった。</a:t>
            </a:r>
            <a:endParaRPr lang="ja-JP" altLang="ja-JP" sz="2200" dirty="0"/>
          </a:p>
          <a:p>
            <a:pPr marL="0" indent="0">
              <a:buNone/>
            </a:pPr>
            <a:r>
              <a:rPr lang="ja-JP" altLang="ja-JP" sz="2200" dirty="0" smtClean="0"/>
              <a:t>まなび</a:t>
            </a:r>
            <a:r>
              <a:rPr lang="ja-JP" altLang="ja-JP" sz="2200" dirty="0"/>
              <a:t>（ラーン）、後にまなびほぐす（アンラーン）。「アンラーン」ということばは初めて聞いたが、意味は分かった。型通りにセーターを編み、ほどいて元の毛糸に戻して自分の体に合わせて編みなおすという情景が想像された</a:t>
            </a:r>
            <a:r>
              <a:rPr lang="ja-JP" altLang="ja-JP" sz="2200" dirty="0" smtClean="0"/>
              <a:t>。</a:t>
            </a:r>
            <a:endParaRPr lang="en-US" altLang="ja-JP" sz="2200" dirty="0" smtClean="0"/>
          </a:p>
          <a:p>
            <a:pPr marL="0" indent="0">
              <a:buNone/>
            </a:pPr>
            <a:endParaRPr lang="ja-JP" altLang="ja-JP" sz="2200" dirty="0"/>
          </a:p>
          <a:p>
            <a:pPr marL="0" indent="0">
              <a:buNone/>
            </a:pPr>
            <a:r>
              <a:rPr lang="en-US" altLang="ja-JP" sz="2400" dirty="0"/>
              <a:t>2006年12月27日（水曜日）　</a:t>
            </a:r>
            <a:r>
              <a:rPr lang="ja-JP" altLang="en-US" sz="2400" dirty="0" smtClean="0"/>
              <a:t>朝日新聞</a:t>
            </a:r>
            <a:r>
              <a:rPr lang="en-US" altLang="ja-JP" sz="2400" dirty="0" smtClean="0"/>
              <a:t>（</a:t>
            </a:r>
            <a:r>
              <a:rPr lang="en-US" altLang="ja-JP" sz="2400" dirty="0"/>
              <a:t>朝刊）13面　</a:t>
            </a:r>
            <a:r>
              <a:rPr lang="en-US" altLang="ja-JP" sz="2400" dirty="0" smtClean="0"/>
              <a:t>「</a:t>
            </a:r>
            <a:r>
              <a:rPr lang="ja-JP" altLang="en-US" sz="2400" dirty="0" smtClean="0"/>
              <a:t>鶴見俊輔</a:t>
            </a:r>
            <a:r>
              <a:rPr lang="en-US" altLang="ja-JP" sz="2400" dirty="0" smtClean="0"/>
              <a:t>さん</a:t>
            </a:r>
            <a:r>
              <a:rPr lang="en-US" altLang="ja-JP" sz="2400" dirty="0"/>
              <a:t>と語る　生き死に 学びほぐす」</a:t>
            </a:r>
            <a:endParaRPr lang="ja-JP" altLang="ja-JP" sz="2400" dirty="0"/>
          </a:p>
          <a:p>
            <a:pPr marL="0" indent="0">
              <a:buNone/>
            </a:pPr>
            <a:endParaRPr lang="ja-JP" altLang="ja-JP" sz="22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52</a:t>
            </a:fld>
            <a:endParaRPr kumimoji="1" lang="ja-JP" altLang="en-US"/>
          </a:p>
        </p:txBody>
      </p:sp>
    </p:spTree>
    <p:extLst>
      <p:ext uri="{BB962C8B-B14F-4D97-AF65-F5344CB8AC3E}">
        <p14:creationId xmlns:p14="http://schemas.microsoft.com/office/powerpoint/2010/main" val="148714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メディア論の映画</a:t>
            </a:r>
            <a:endParaRPr kumimoji="1" lang="ja-JP" altLang="en-US" dirty="0"/>
          </a:p>
        </p:txBody>
      </p:sp>
      <p:sp>
        <p:nvSpPr>
          <p:cNvPr id="3" name="コンテンツ プレースホルダー 2"/>
          <p:cNvSpPr>
            <a:spLocks noGrp="1"/>
          </p:cNvSpPr>
          <p:nvPr>
            <p:ph idx="1"/>
          </p:nvPr>
        </p:nvSpPr>
        <p:spPr/>
        <p:txBody>
          <a:bodyPr>
            <a:normAutofit fontScale="25000" lnSpcReduction="20000"/>
          </a:bodyPr>
          <a:lstStyle/>
          <a:p>
            <a:r>
              <a:rPr lang="en-US" altLang="ja-JP" sz="4400" dirty="0"/>
              <a:t> </a:t>
            </a:r>
            <a:endParaRPr lang="ja-JP" altLang="ja-JP" sz="4400" dirty="0"/>
          </a:p>
          <a:p>
            <a:r>
              <a:rPr lang="en-US" altLang="ja-JP" sz="4400" dirty="0"/>
              <a:t>DVD</a:t>
            </a:r>
            <a:r>
              <a:rPr lang="ja-JP" altLang="ja-JP" sz="4400" dirty="0"/>
              <a:t>『チョムスキーとメディア</a:t>
            </a:r>
            <a:r>
              <a:rPr lang="en-US" altLang="ja-JP" sz="4400" dirty="0"/>
              <a:t> </a:t>
            </a:r>
            <a:r>
              <a:rPr lang="ja-JP" altLang="ja-JP" sz="4400" dirty="0"/>
              <a:t>マニュファクチャリング・コンセント』</a:t>
            </a:r>
            <a:r>
              <a:rPr lang="en-US" altLang="ja-JP" sz="4400" dirty="0"/>
              <a:t>1992</a:t>
            </a:r>
            <a:r>
              <a:rPr lang="ja-JP" altLang="ja-JP" sz="4400" dirty="0"/>
              <a:t>年</a:t>
            </a:r>
            <a:r>
              <a:rPr lang="en-US" altLang="ja-JP" sz="4400" dirty="0"/>
              <a:t>(</a:t>
            </a:r>
            <a:r>
              <a:rPr lang="ja-JP" altLang="ja-JP" sz="4400" dirty="0"/>
              <a:t>カナダ</a:t>
            </a:r>
            <a:r>
              <a:rPr lang="en-US" altLang="ja-JP" sz="4400" dirty="0"/>
              <a:t>167</a:t>
            </a:r>
            <a:r>
              <a:rPr lang="ja-JP" altLang="ja-JP" sz="4400" dirty="0"/>
              <a:t>分</a:t>
            </a:r>
            <a:r>
              <a:rPr lang="en-US" altLang="ja-JP" sz="4400" dirty="0"/>
              <a:t>) Manufacturing Consent: Noam Chomsky and The Media (</a:t>
            </a:r>
            <a:r>
              <a:rPr lang="ja-JP" altLang="ja-JP" sz="4400" dirty="0"/>
              <a:t>日本公開</a:t>
            </a:r>
            <a:r>
              <a:rPr lang="en-US" altLang="ja-JP" sz="4400" dirty="0"/>
              <a:t>2007</a:t>
            </a:r>
            <a:r>
              <a:rPr lang="ja-JP" altLang="ja-JP" sz="4400" dirty="0"/>
              <a:t>年</a:t>
            </a:r>
            <a:r>
              <a:rPr lang="en-US" altLang="ja-JP" sz="4400" dirty="0"/>
              <a:t>)</a:t>
            </a:r>
            <a:endParaRPr lang="ja-JP" altLang="ja-JP" sz="4400" dirty="0"/>
          </a:p>
          <a:p>
            <a:r>
              <a:rPr lang="en-US" altLang="ja-JP" sz="4400" u="sng" dirty="0">
                <a:hlinkClick r:id="rId2"/>
              </a:rPr>
              <a:t>https://youtu.be/ZutNld7rsI4</a:t>
            </a:r>
            <a:endParaRPr lang="ja-JP" altLang="ja-JP" sz="4400" dirty="0"/>
          </a:p>
          <a:p>
            <a:r>
              <a:rPr lang="en-US" altLang="ja-JP" sz="4400" dirty="0"/>
              <a:t> </a:t>
            </a:r>
            <a:endParaRPr lang="ja-JP" altLang="ja-JP" sz="4400" dirty="0"/>
          </a:p>
          <a:p>
            <a:r>
              <a:rPr lang="ja-JP" altLang="ja-JP" sz="4400" dirty="0"/>
              <a:t>映画『大統領の陰謀』</a:t>
            </a:r>
            <a:r>
              <a:rPr lang="en-US" altLang="ja-JP" sz="4400" i="1" dirty="0"/>
              <a:t>(All the President's Men) </a:t>
            </a:r>
            <a:r>
              <a:rPr lang="en-US" altLang="ja-JP" sz="4400" dirty="0"/>
              <a:t>1976</a:t>
            </a:r>
            <a:endParaRPr lang="ja-JP" altLang="ja-JP" sz="4400" dirty="0"/>
          </a:p>
          <a:p>
            <a:r>
              <a:rPr lang="en-US" altLang="ja-JP" sz="4400" u="sng" dirty="0">
                <a:hlinkClick r:id="rId3"/>
              </a:rPr>
              <a:t>https://youtu.be/xY5xYibqDtI</a:t>
            </a:r>
            <a:endParaRPr lang="ja-JP" altLang="ja-JP" sz="4400" dirty="0"/>
          </a:p>
          <a:p>
            <a:r>
              <a:rPr lang="en-US" altLang="ja-JP" sz="4400" dirty="0"/>
              <a:t> </a:t>
            </a:r>
            <a:endParaRPr lang="ja-JP" altLang="ja-JP" sz="4400" dirty="0"/>
          </a:p>
          <a:p>
            <a:r>
              <a:rPr lang="ja-JP" altLang="ja-JP" sz="4400" dirty="0"/>
              <a:t>映画『</a:t>
            </a:r>
            <a:r>
              <a:rPr lang="en-US" altLang="ja-JP" sz="4400" dirty="0"/>
              <a:t>JFK</a:t>
            </a:r>
            <a:r>
              <a:rPr lang="ja-JP" altLang="ja-JP" sz="4400" dirty="0"/>
              <a:t>』</a:t>
            </a:r>
            <a:r>
              <a:rPr lang="en-US" altLang="ja-JP" sz="4400" dirty="0"/>
              <a:t>1991</a:t>
            </a:r>
            <a:endParaRPr lang="ja-JP" altLang="ja-JP" sz="4400" dirty="0"/>
          </a:p>
          <a:p>
            <a:r>
              <a:rPr lang="en-US" altLang="ja-JP" sz="4400" u="sng" dirty="0">
                <a:hlinkClick r:id="" action="ppaction://noaction"/>
              </a:rPr>
              <a:t>https://ja.wikipedia.org/wiki/JFK_(</a:t>
            </a:r>
            <a:r>
              <a:rPr lang="ja-JP" altLang="ja-JP" sz="4400" u="sng" dirty="0">
                <a:hlinkClick r:id="" action="ppaction://noaction"/>
              </a:rPr>
              <a:t>映画</a:t>
            </a:r>
            <a:r>
              <a:rPr lang="en-US" altLang="ja-JP" sz="4400" dirty="0"/>
              <a:t>)</a:t>
            </a:r>
            <a:endParaRPr lang="ja-JP" altLang="ja-JP" sz="4400" dirty="0"/>
          </a:p>
          <a:p>
            <a:r>
              <a:rPr lang="en-US" altLang="ja-JP" sz="4400" dirty="0"/>
              <a:t> </a:t>
            </a:r>
            <a:endParaRPr lang="ja-JP" altLang="ja-JP" sz="4400" dirty="0"/>
          </a:p>
          <a:p>
            <a:r>
              <a:rPr lang="ja-JP" altLang="ja-JP" sz="4400" b="1" dirty="0"/>
              <a:t>映画『スポットライト　世紀のスクープ』</a:t>
            </a:r>
            <a:r>
              <a:rPr lang="en-US" altLang="ja-JP" sz="4400" b="1" dirty="0"/>
              <a:t>2015</a:t>
            </a:r>
            <a:endParaRPr lang="ja-JP" altLang="ja-JP" sz="4400" b="1" dirty="0"/>
          </a:p>
          <a:p>
            <a:r>
              <a:rPr lang="en-US" altLang="ja-JP" sz="4400" u="sng" dirty="0">
                <a:hlinkClick r:id="rId4"/>
              </a:rPr>
              <a:t>http://spotlight-scoop.com</a:t>
            </a:r>
            <a:endParaRPr lang="ja-JP" altLang="ja-JP" sz="4400" dirty="0"/>
          </a:p>
          <a:p>
            <a:r>
              <a:rPr lang="en-US" altLang="ja-JP" sz="4400" dirty="0"/>
              <a:t> </a:t>
            </a:r>
            <a:endParaRPr lang="ja-JP" altLang="ja-JP" sz="4400" dirty="0"/>
          </a:p>
          <a:p>
            <a:r>
              <a:rPr lang="ja-JP" altLang="ja-JP" sz="4400" dirty="0"/>
              <a:t>映画『ニュースの真相』（</a:t>
            </a:r>
            <a:r>
              <a:rPr lang="en-US" altLang="ja-JP" sz="4400" dirty="0"/>
              <a:t>Truth</a:t>
            </a:r>
            <a:r>
              <a:rPr lang="ja-JP" altLang="ja-JP" sz="4400" dirty="0"/>
              <a:t>）</a:t>
            </a:r>
            <a:r>
              <a:rPr lang="en-US" altLang="ja-JP" sz="4400" dirty="0"/>
              <a:t>2015</a:t>
            </a:r>
            <a:endParaRPr lang="ja-JP" altLang="ja-JP" sz="4400" dirty="0"/>
          </a:p>
          <a:p>
            <a:r>
              <a:rPr lang="en-US" altLang="ja-JP" sz="4400" u="sng" dirty="0">
                <a:hlinkClick r:id="rId5"/>
              </a:rPr>
              <a:t>http://truth-movie.jp</a:t>
            </a:r>
            <a:endParaRPr lang="ja-JP" altLang="ja-JP" sz="4400" dirty="0"/>
          </a:p>
          <a:p>
            <a:r>
              <a:rPr lang="en-US" altLang="ja-JP" sz="4400" dirty="0"/>
              <a:t> </a:t>
            </a:r>
            <a:endParaRPr lang="ja-JP" altLang="ja-JP" sz="4400" dirty="0"/>
          </a:p>
          <a:p>
            <a:r>
              <a:rPr lang="ja-JP" altLang="ja-JP" sz="4400" dirty="0"/>
              <a:t>『すべての政府は嘘をつく～</a:t>
            </a:r>
            <a:r>
              <a:rPr lang="en-US" altLang="ja-JP" sz="4400" dirty="0"/>
              <a:t>“</a:t>
            </a:r>
            <a:r>
              <a:rPr lang="ja-JP" altLang="ja-JP" sz="4400" dirty="0"/>
              <a:t>真実</a:t>
            </a:r>
            <a:r>
              <a:rPr lang="en-US" altLang="ja-JP" sz="4400" dirty="0"/>
              <a:t>”</a:t>
            </a:r>
            <a:r>
              <a:rPr lang="ja-JP" altLang="ja-JP" sz="4400" dirty="0"/>
              <a:t>を追求するフリー・ジャーナリストたちの闘い～』</a:t>
            </a:r>
            <a:r>
              <a:rPr lang="en-US" altLang="ja-JP" sz="4400" dirty="0"/>
              <a:t>All Governments Lie: Truth, Deception, and the Legacy of I.F. Stone</a:t>
            </a:r>
            <a:r>
              <a:rPr lang="ja-JP" altLang="ja-JP" sz="4400" dirty="0"/>
              <a:t>　</a:t>
            </a:r>
            <a:r>
              <a:rPr lang="en-US" altLang="ja-JP" sz="4400" dirty="0"/>
              <a:t>2016</a:t>
            </a:r>
            <a:endParaRPr lang="ja-JP" altLang="ja-JP" sz="4400" dirty="0"/>
          </a:p>
          <a:p>
            <a:r>
              <a:rPr lang="ja-JP" altLang="ja-JP" sz="4400" dirty="0"/>
              <a:t>公式サイト：</a:t>
            </a:r>
            <a:r>
              <a:rPr lang="en-US" altLang="ja-JP" sz="4400" u="sng" dirty="0">
                <a:hlinkClick r:id="rId6"/>
              </a:rPr>
              <a:t>http://www.uplink.co.jp/allgovernmentslie/</a:t>
            </a:r>
            <a:endParaRPr lang="ja-JP" altLang="ja-JP" sz="4400" dirty="0"/>
          </a:p>
          <a:p>
            <a:r>
              <a:rPr lang="en-US" altLang="ja-JP" sz="4400" dirty="0"/>
              <a:t> </a:t>
            </a:r>
            <a:endParaRPr lang="ja-JP" altLang="ja-JP" sz="4400" dirty="0"/>
          </a:p>
          <a:p>
            <a:r>
              <a:rPr lang="ja-JP" altLang="ja-JP" sz="4400" b="1" u="sng" dirty="0">
                <a:hlinkClick r:id="rId7"/>
              </a:rPr>
              <a:t>映画『スノーデン』</a:t>
            </a:r>
            <a:r>
              <a:rPr lang="ja-JP" altLang="ja-JP" sz="4400" b="1" dirty="0"/>
              <a:t>（</a:t>
            </a:r>
            <a:r>
              <a:rPr lang="ja-JP" altLang="ja-JP" sz="4400" dirty="0"/>
              <a:t>オリバー・ストーン監督</a:t>
            </a:r>
            <a:r>
              <a:rPr lang="ja-JP" altLang="ja-JP" sz="4400" b="1" dirty="0"/>
              <a:t>）</a:t>
            </a:r>
            <a:r>
              <a:rPr lang="en-US" altLang="ja-JP" sz="4400" b="1" dirty="0"/>
              <a:t>2016</a:t>
            </a:r>
            <a:endParaRPr lang="ja-JP" altLang="ja-JP" sz="4400" dirty="0"/>
          </a:p>
          <a:p>
            <a:r>
              <a:rPr lang="en-US" altLang="ja-JP" sz="4400" u="sng" dirty="0">
                <a:hlinkClick r:id="rId8"/>
              </a:rPr>
              <a:t>http://www.snowden-movie.jp</a:t>
            </a:r>
            <a:endParaRPr lang="ja-JP" altLang="ja-JP" sz="4400" dirty="0"/>
          </a:p>
          <a:p>
            <a:r>
              <a:rPr lang="en-US" altLang="ja-JP" sz="4400" dirty="0"/>
              <a:t> </a:t>
            </a:r>
            <a:endParaRPr lang="ja-JP" altLang="ja-JP" sz="4400" dirty="0"/>
          </a:p>
          <a:p>
            <a:r>
              <a:rPr lang="en-US" altLang="ja-JP" sz="4400" b="1" u="sng" dirty="0">
                <a:hlinkClick r:id="rId9" tooltip="ドキュメンタリー"/>
              </a:rPr>
              <a:t>ドキュメンタリー</a:t>
            </a:r>
            <a:r>
              <a:rPr lang="en-US" altLang="ja-JP" sz="4400" b="1" dirty="0"/>
              <a:t>映画『</a:t>
            </a:r>
            <a:r>
              <a:rPr lang="en-US" altLang="ja-JP" sz="4400" b="1" u="sng" dirty="0">
                <a:hlinkClick r:id="rId10" tooltip="シチズンフォー スノーデンの暴露 (存在しないページ)"/>
              </a:rPr>
              <a:t>シチズンフォー スノーデンの暴露</a:t>
            </a:r>
            <a:r>
              <a:rPr lang="en-US" altLang="ja-JP" sz="4400" b="1" dirty="0"/>
              <a:t>』</a:t>
            </a:r>
            <a:r>
              <a:rPr lang="ja-JP" altLang="ja-JP" sz="4400" b="1" dirty="0"/>
              <a:t>ローラ・ポイトラス監督</a:t>
            </a:r>
            <a:r>
              <a:rPr lang="en-US" altLang="ja-JP" sz="4400" b="1" dirty="0"/>
              <a:t>2014</a:t>
            </a:r>
            <a:endParaRPr lang="ja-JP" altLang="ja-JP" sz="4400" b="1" dirty="0"/>
          </a:p>
          <a:p>
            <a:r>
              <a:rPr lang="en-US" altLang="ja-JP" sz="4400" u="sng" dirty="0">
                <a:hlinkClick r:id="rId11"/>
              </a:rPr>
              <a:t>http://gaga.ne.jp/citizenfour/</a:t>
            </a:r>
            <a:endParaRPr lang="ja-JP" altLang="ja-JP" sz="4400" dirty="0"/>
          </a:p>
          <a:p>
            <a:r>
              <a:rPr lang="en-US" altLang="ja-JP" sz="4400" dirty="0"/>
              <a:t> </a:t>
            </a:r>
            <a:endParaRPr lang="ja-JP" altLang="ja-JP" sz="4400" dirty="0"/>
          </a:p>
          <a:p>
            <a:r>
              <a:rPr lang="en-US" altLang="ja-JP" sz="4400" dirty="0"/>
              <a:t> </a:t>
            </a:r>
            <a:endParaRPr lang="ja-JP" altLang="ja-JP" sz="44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53</a:t>
            </a:fld>
            <a:endParaRPr kumimoji="1" lang="ja-JP" altLang="en-US"/>
          </a:p>
        </p:txBody>
      </p:sp>
    </p:spTree>
    <p:extLst>
      <p:ext uri="{BB962C8B-B14F-4D97-AF65-F5344CB8AC3E}">
        <p14:creationId xmlns:p14="http://schemas.microsoft.com/office/powerpoint/2010/main" val="19725215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調査報道</a:t>
            </a:r>
            <a:r>
              <a:rPr kumimoji="1" lang="en-US" altLang="ja-JP" dirty="0" smtClean="0"/>
              <a:t>investigative</a:t>
            </a:r>
            <a:r>
              <a:rPr kumimoji="1" lang="ja-JP" altLang="en-US" dirty="0" smtClean="0"/>
              <a:t> </a:t>
            </a:r>
            <a:r>
              <a:rPr kumimoji="1" lang="en-US" altLang="ja-JP" dirty="0" smtClean="0"/>
              <a:t>reporting</a:t>
            </a:r>
            <a:endParaRPr kumimoji="1" lang="ja-JP" altLang="en-US" dirty="0"/>
          </a:p>
        </p:txBody>
      </p:sp>
      <p:sp>
        <p:nvSpPr>
          <p:cNvPr id="3" name="コンテンツ プレースホルダー 2"/>
          <p:cNvSpPr>
            <a:spLocks noGrp="1"/>
          </p:cNvSpPr>
          <p:nvPr>
            <p:ph idx="1"/>
          </p:nvPr>
        </p:nvSpPr>
        <p:spPr/>
        <p:txBody>
          <a:bodyPr>
            <a:normAutofit fontScale="40000" lnSpcReduction="20000"/>
          </a:bodyPr>
          <a:lstStyle/>
          <a:p>
            <a:pPr marL="0" indent="0">
              <a:buNone/>
            </a:pPr>
            <a:r>
              <a:rPr lang="ja-JP" altLang="ja-JP" sz="5000" dirty="0"/>
              <a:t>日本のマスコミの問題点の第一は、調査報道をしないこと。</a:t>
            </a:r>
          </a:p>
          <a:p>
            <a:pPr marL="0" indent="0">
              <a:buNone/>
            </a:pPr>
            <a:endParaRPr lang="ja-JP" altLang="ja-JP" dirty="0"/>
          </a:p>
          <a:p>
            <a:r>
              <a:rPr lang="pl-PL" altLang="ja-JP" sz="5600" u="sng" dirty="0">
                <a:hlinkClick r:id="rId2"/>
              </a:rPr>
              <a:t>https://ja.wikipedia.org/wiki/</a:t>
            </a:r>
            <a:r>
              <a:rPr lang="ja-JP" altLang="ja-JP" sz="5600" u="sng" dirty="0">
                <a:hlinkClick r:id="rId2"/>
              </a:rPr>
              <a:t>調査報道</a:t>
            </a:r>
            <a:endParaRPr lang="ja-JP" altLang="ja-JP" sz="5600" dirty="0"/>
          </a:p>
          <a:p>
            <a:r>
              <a:rPr lang="en-US" altLang="ja-JP" sz="5600" u="sng" dirty="0">
                <a:hlinkClick r:id="rId3"/>
              </a:rPr>
              <a:t>https://en.wikipedia.org/wiki/</a:t>
            </a:r>
            <a:r>
              <a:rPr lang="en-US" altLang="ja-JP" sz="5600" u="sng" dirty="0" smtClean="0">
                <a:hlinkClick r:id="rId3"/>
              </a:rPr>
              <a:t>Investigative_journalism</a:t>
            </a:r>
            <a:endParaRPr lang="en-US" altLang="ja-JP" sz="5600" u="sng" dirty="0" smtClean="0"/>
          </a:p>
          <a:p>
            <a:endParaRPr lang="en-US" altLang="ja-JP" sz="4500" u="sng" dirty="0"/>
          </a:p>
          <a:p>
            <a:r>
              <a:rPr lang="en-US" altLang="ja-JP" sz="4500" dirty="0"/>
              <a:t>ある事件に対し</a:t>
            </a:r>
            <a:r>
              <a:rPr lang="en-US" altLang="ja-JP" sz="4500" dirty="0" smtClean="0"/>
              <a:t>、</a:t>
            </a:r>
            <a:r>
              <a:rPr lang="ja-JP" altLang="en-US" sz="4500" dirty="0" smtClean="0"/>
              <a:t>警察・検察</a:t>
            </a:r>
            <a:r>
              <a:rPr lang="en-US" altLang="ja-JP" sz="4500" dirty="0" smtClean="0"/>
              <a:t>や</a:t>
            </a:r>
            <a:r>
              <a:rPr lang="ja-JP" altLang="en-US" sz="4500" dirty="0" smtClean="0"/>
              <a:t>行政官庁</a:t>
            </a:r>
            <a:r>
              <a:rPr lang="en-US" altLang="ja-JP" sz="4500" dirty="0" smtClean="0"/>
              <a:t>、</a:t>
            </a:r>
            <a:r>
              <a:rPr lang="ja-JP" altLang="en-US" sz="4500" dirty="0" smtClean="0"/>
              <a:t>企業</a:t>
            </a:r>
            <a:r>
              <a:rPr lang="en-US" altLang="ja-JP" sz="4500" dirty="0" smtClean="0"/>
              <a:t>側</a:t>
            </a:r>
            <a:r>
              <a:rPr lang="en-US" altLang="ja-JP" sz="4500" dirty="0"/>
              <a:t>からの発表報道の情報に頼らず、取材する側が主体性と継続性を持って様々なソースから情報を積み上げていくことによって新事実を突き止めていこうとするタイプの報道</a:t>
            </a:r>
            <a:r>
              <a:rPr lang="en-US" altLang="ja-JP" sz="4500" dirty="0" smtClean="0"/>
              <a:t>。</a:t>
            </a:r>
            <a:r>
              <a:rPr lang="ja-JP" altLang="en-US" sz="4500" dirty="0" smtClean="0"/>
              <a:t>（</a:t>
            </a:r>
            <a:r>
              <a:rPr lang="ja-JP" altLang="ja-JP" sz="4500" dirty="0"/>
              <a:t>政府や企業の発表に依存せず、独自の調査で丹念に事実を集めて、権力の不正を暴こうとする「調査報道</a:t>
            </a:r>
            <a:r>
              <a:rPr lang="ja-JP" altLang="ja-JP" sz="4500" dirty="0" smtClean="0"/>
              <a:t>」</a:t>
            </a:r>
            <a:r>
              <a:rPr lang="ja-JP" altLang="en-US" sz="4500" dirty="0" smtClean="0"/>
              <a:t>）</a:t>
            </a:r>
            <a:endParaRPr lang="en-US" altLang="ja-JP" sz="4500" dirty="0" smtClean="0"/>
          </a:p>
          <a:p>
            <a:endParaRPr lang="ja-JP" altLang="ja-JP" sz="4500" dirty="0"/>
          </a:p>
          <a:p>
            <a:pPr marL="0" indent="0">
              <a:buNone/>
            </a:pPr>
            <a:r>
              <a:rPr lang="en-US" altLang="ja-JP" sz="4500" dirty="0"/>
              <a:t>  </a:t>
            </a:r>
            <a:r>
              <a:rPr lang="ja-JP" altLang="en-US" sz="4500" dirty="0" smtClean="0"/>
              <a:t>アメリカ合衆国</a:t>
            </a:r>
            <a:r>
              <a:rPr lang="en-US" altLang="ja-JP" sz="4500" dirty="0" smtClean="0"/>
              <a:t>で </a:t>
            </a:r>
            <a:r>
              <a:rPr lang="en-US" altLang="ja-JP" sz="4500" dirty="0"/>
              <a:t>1960～70年代にかけて活発になり，1972年から 1973年</a:t>
            </a:r>
            <a:r>
              <a:rPr lang="en-US" altLang="ja-JP" sz="4500" dirty="0" smtClean="0"/>
              <a:t>にかけて</a:t>
            </a:r>
            <a:r>
              <a:rPr lang="ja-JP" altLang="en-US" sz="4500" dirty="0" smtClean="0"/>
              <a:t>ニクソン</a:t>
            </a:r>
            <a:r>
              <a:rPr lang="en-US" altLang="ja-JP" sz="4500" dirty="0" smtClean="0"/>
              <a:t>大統領を</a:t>
            </a:r>
            <a:r>
              <a:rPr lang="ja-JP" altLang="en-US" sz="4500" dirty="0" smtClean="0"/>
              <a:t>辞任</a:t>
            </a:r>
            <a:r>
              <a:rPr lang="en-US" altLang="ja-JP" sz="4500" dirty="0" smtClean="0"/>
              <a:t>に</a:t>
            </a:r>
            <a:r>
              <a:rPr lang="en-US" altLang="ja-JP" sz="4500" dirty="0"/>
              <a:t>追い込んだ『</a:t>
            </a:r>
            <a:r>
              <a:rPr lang="en-US" altLang="ja-JP" sz="4500" dirty="0">
                <a:hlinkClick r:id="rId4"/>
              </a:rPr>
              <a:t>ワシントン・ポスト</a:t>
            </a:r>
            <a:r>
              <a:rPr lang="en-US" altLang="ja-JP" sz="4500" dirty="0"/>
              <a:t>』に</a:t>
            </a:r>
            <a:r>
              <a:rPr lang="en-US" altLang="ja-JP" sz="4500" dirty="0" smtClean="0"/>
              <a:t>よ</a:t>
            </a:r>
            <a:r>
              <a:rPr lang="en-US" altLang="ja-JP" sz="4500" dirty="0" smtClean="0">
                <a:hlinkClick r:id="rId5"/>
              </a:rPr>
              <a:t>ウォーター</a:t>
            </a:r>
            <a:r>
              <a:rPr lang="en-US" altLang="ja-JP" sz="4500" dirty="0">
                <a:hlinkClick r:id="rId5"/>
              </a:rPr>
              <a:t>ゲート事件</a:t>
            </a:r>
            <a:r>
              <a:rPr lang="en-US" altLang="ja-JP" sz="4500" dirty="0"/>
              <a:t>報道が代表的。日本では，1974年の『</a:t>
            </a:r>
            <a:r>
              <a:rPr lang="en-US" altLang="ja-JP" sz="4500" dirty="0">
                <a:hlinkClick r:id="rId6"/>
              </a:rPr>
              <a:t>文藝春秋</a:t>
            </a:r>
            <a:r>
              <a:rPr lang="en-US" altLang="ja-JP" sz="4500" dirty="0"/>
              <a:t>』（11月号）による</a:t>
            </a:r>
            <a:r>
              <a:rPr lang="en-US" altLang="ja-JP" sz="4500" dirty="0">
                <a:hlinkClick r:id="rId7"/>
              </a:rPr>
              <a:t>田中金脈問題</a:t>
            </a:r>
            <a:r>
              <a:rPr lang="en-US" altLang="ja-JP" sz="4500" dirty="0"/>
              <a:t>（→</a:t>
            </a:r>
            <a:r>
              <a:rPr lang="en-US" altLang="ja-JP" sz="4500" dirty="0">
                <a:hlinkClick r:id="rId8"/>
              </a:rPr>
              <a:t>田中角栄</a:t>
            </a:r>
            <a:r>
              <a:rPr lang="en-US" altLang="ja-JP" sz="4500" dirty="0"/>
              <a:t>）</a:t>
            </a:r>
            <a:r>
              <a:rPr lang="en-US" altLang="ja-JP" sz="4500" dirty="0" smtClean="0"/>
              <a:t>の</a:t>
            </a:r>
            <a:r>
              <a:rPr lang="ja-JP" altLang="en-US" sz="4500" dirty="0" smtClean="0"/>
              <a:t>追及</a:t>
            </a:r>
            <a:r>
              <a:rPr lang="en-US" altLang="ja-JP" sz="4500" dirty="0" smtClean="0"/>
              <a:t>，竹下</a:t>
            </a:r>
            <a:r>
              <a:rPr lang="ja-JP" altLang="en-US" sz="4500" dirty="0" smtClean="0"/>
              <a:t>登</a:t>
            </a:r>
            <a:r>
              <a:rPr lang="en-US" altLang="ja-JP" sz="4500" dirty="0" smtClean="0"/>
              <a:t>首相</a:t>
            </a:r>
            <a:r>
              <a:rPr lang="en-US" altLang="ja-JP" sz="4500" dirty="0"/>
              <a:t>退陣にまで発展した 1988～89年の『</a:t>
            </a:r>
            <a:r>
              <a:rPr lang="en-US" altLang="ja-JP" sz="4500" dirty="0">
                <a:hlinkClick r:id="rId9"/>
              </a:rPr>
              <a:t>朝日新聞</a:t>
            </a:r>
            <a:r>
              <a:rPr lang="en-US" altLang="ja-JP" sz="4500" dirty="0"/>
              <a:t>』による</a:t>
            </a:r>
            <a:r>
              <a:rPr lang="en-US" altLang="ja-JP" sz="4500" dirty="0">
                <a:hlinkClick r:id="rId10"/>
              </a:rPr>
              <a:t>リクルート事件</a:t>
            </a:r>
            <a:r>
              <a:rPr lang="en-US" altLang="ja-JP" sz="4500" dirty="0"/>
              <a:t>報道の二つ。 </a:t>
            </a:r>
            <a:endParaRPr lang="ja-JP" altLang="ja-JP" sz="4500" dirty="0"/>
          </a:p>
          <a:p>
            <a:endParaRPr kumimoji="1" lang="ja-JP" altLang="en-US" sz="45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54</a:t>
            </a:fld>
            <a:endParaRPr kumimoji="1" lang="ja-JP" altLang="en-US"/>
          </a:p>
        </p:txBody>
      </p:sp>
    </p:spTree>
    <p:extLst>
      <p:ext uri="{BB962C8B-B14F-4D97-AF65-F5344CB8AC3E}">
        <p14:creationId xmlns:p14="http://schemas.microsoft.com/office/powerpoint/2010/main" val="157306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373062"/>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457200" y="914400"/>
            <a:ext cx="8229600" cy="5211763"/>
          </a:xfrm>
        </p:spPr>
        <p:txBody>
          <a:bodyPr>
            <a:noAutofit/>
          </a:bodyPr>
          <a:lstStyle/>
          <a:p>
            <a:pPr marL="0" indent="0">
              <a:buNone/>
            </a:pPr>
            <a:r>
              <a:rPr lang="ja-JP" altLang="ja-JP" sz="1400" dirty="0"/>
              <a:t>　</a:t>
            </a:r>
            <a:r>
              <a:rPr lang="ja-JP" altLang="en-US" sz="1400" dirty="0" smtClean="0"/>
              <a:t>　　</a:t>
            </a:r>
            <a:r>
              <a:rPr lang="ja-JP" altLang="ja-JP" sz="1400" dirty="0" smtClean="0"/>
              <a:t>The </a:t>
            </a:r>
            <a:r>
              <a:rPr lang="ja-JP" altLang="ja-JP" sz="1400" dirty="0"/>
              <a:t>Center for Public Integrity</a:t>
            </a:r>
            <a:r>
              <a:rPr lang="en-US" altLang="ja-JP" sz="1400" dirty="0"/>
              <a:t>（CPI）</a:t>
            </a:r>
            <a:r>
              <a:rPr lang="ja-JP" altLang="ja-JP" sz="1400" dirty="0"/>
              <a:t>センター・フォー・パブリック・インテグリティ　</a:t>
            </a:r>
            <a:r>
              <a:rPr lang="en-US" altLang="ja-JP" sz="1400" dirty="0"/>
              <a:t>（</a:t>
            </a:r>
            <a:r>
              <a:rPr lang="en-US" altLang="ja-JP" sz="1400" dirty="0">
                <a:hlinkClick r:id="rId2" tooltip="アメリカ合衆国"/>
              </a:rPr>
              <a:t>アメリカ合衆国</a:t>
            </a:r>
            <a:r>
              <a:rPr lang="en-US" altLang="ja-JP" sz="1400" dirty="0" smtClean="0"/>
              <a:t>の</a:t>
            </a:r>
          </a:p>
          <a:p>
            <a:pPr marL="0" indent="0">
              <a:buNone/>
            </a:pPr>
            <a:r>
              <a:rPr lang="ja-JP" altLang="ja-JP" sz="1400" dirty="0">
                <a:hlinkClick r:id="rId3" tooltip="非営利団体"/>
              </a:rPr>
              <a:t>　</a:t>
            </a:r>
            <a:r>
              <a:rPr lang="ja-JP" altLang="en-US" sz="1400" dirty="0" smtClean="0">
                <a:hlinkClick r:id="rId3" tooltip="非営利団体"/>
              </a:rPr>
              <a:t>　　</a:t>
            </a:r>
            <a:r>
              <a:rPr lang="en-US" altLang="ja-JP" sz="1400" dirty="0" smtClean="0">
                <a:hlinkClick r:id="rId3" tooltip="非営利団体"/>
              </a:rPr>
              <a:t>非</a:t>
            </a:r>
            <a:r>
              <a:rPr lang="en-US" altLang="ja-JP" sz="1400" dirty="0">
                <a:hlinkClick r:id="rId3" tooltip="非営利団体"/>
              </a:rPr>
              <a:t>営利</a:t>
            </a:r>
            <a:r>
              <a:rPr lang="en-US" altLang="ja-JP" sz="1400" dirty="0"/>
              <a:t>の</a:t>
            </a:r>
            <a:r>
              <a:rPr lang="en-US" altLang="ja-JP" sz="1400" dirty="0">
                <a:hlinkClick r:id="rId4" tooltip="調査報道"/>
              </a:rPr>
              <a:t>調査報道</a:t>
            </a:r>
            <a:r>
              <a:rPr lang="en-US" altLang="ja-JP" sz="1400" dirty="0"/>
              <a:t>団体）</a:t>
            </a:r>
            <a:endParaRPr lang="ja-JP" altLang="ja-JP" sz="1400" dirty="0"/>
          </a:p>
          <a:p>
            <a:r>
              <a:rPr lang="en-US" altLang="ja-JP" sz="1400" u="sng" dirty="0">
                <a:hlinkClick r:id="rId5"/>
              </a:rPr>
              <a:t>https://www.publicintegrity.org</a:t>
            </a:r>
            <a:endParaRPr lang="ja-JP" altLang="ja-JP" sz="1400" dirty="0"/>
          </a:p>
          <a:p>
            <a:r>
              <a:rPr lang="en-US" altLang="ja-JP" sz="1400" dirty="0"/>
              <a:t> </a:t>
            </a:r>
            <a:endParaRPr lang="ja-JP" altLang="ja-JP" sz="1400" dirty="0"/>
          </a:p>
          <a:p>
            <a:r>
              <a:rPr lang="en-US" altLang="ja-JP" sz="1400" dirty="0">
                <a:hlinkClick r:id="rId6"/>
              </a:rPr>
              <a:t>International Consortium of Investigative Journalists </a:t>
            </a:r>
            <a:r>
              <a:rPr lang="en-US" altLang="ja-JP" sz="1400" dirty="0"/>
              <a:t>(ICIJ) </a:t>
            </a:r>
            <a:r>
              <a:rPr lang="ja-JP" altLang="ja-JP" sz="1400" dirty="0"/>
              <a:t>国際調査報道ジャーナリスト連合（国際的なジャーナリストたちで構成された報道機関）</a:t>
            </a:r>
            <a:r>
              <a:rPr lang="en-US" altLang="ja-JP" sz="1400" dirty="0"/>
              <a:t>1997</a:t>
            </a:r>
            <a:endParaRPr lang="ja-JP" altLang="ja-JP" sz="1400" dirty="0"/>
          </a:p>
          <a:p>
            <a:r>
              <a:rPr lang="en-US" altLang="ja-JP" sz="1400" u="sng" dirty="0">
                <a:hlinkClick r:id="rId7"/>
              </a:rPr>
              <a:t>https://www.icij.org/blog</a:t>
            </a:r>
            <a:endParaRPr lang="ja-JP" altLang="ja-JP" sz="1400" dirty="0"/>
          </a:p>
          <a:p>
            <a:r>
              <a:rPr lang="en-US" altLang="ja-JP" sz="1400" dirty="0"/>
              <a:t>(the Panama Papers ) </a:t>
            </a:r>
            <a:r>
              <a:rPr lang="en-US" altLang="ja-JP" sz="1400" u="sng" dirty="0">
                <a:hlinkClick r:id="rId8"/>
              </a:rPr>
              <a:t>https://panamapapers.icij.org</a:t>
            </a:r>
            <a:endParaRPr lang="ja-JP" altLang="ja-JP" sz="1400" dirty="0"/>
          </a:p>
          <a:p>
            <a:r>
              <a:rPr lang="en-US" altLang="ja-JP" sz="1400" dirty="0"/>
              <a:t> </a:t>
            </a:r>
            <a:endParaRPr lang="ja-JP" altLang="ja-JP" sz="1400" dirty="0"/>
          </a:p>
          <a:p>
            <a:r>
              <a:rPr lang="en-US" altLang="ja-JP" sz="1400" dirty="0"/>
              <a:t>The Nation Institute (</a:t>
            </a:r>
            <a:r>
              <a:rPr lang="en-US" altLang="ja-JP" sz="1400" u="sng" dirty="0">
                <a:hlinkClick r:id="rId9"/>
              </a:rPr>
              <a:t>https://en.wikipedia.org/wiki/The_Nation_Institute</a:t>
            </a:r>
            <a:r>
              <a:rPr lang="en-US" altLang="ja-JP" sz="1400" dirty="0"/>
              <a:t>)</a:t>
            </a:r>
            <a:endParaRPr lang="ja-JP" altLang="ja-JP" sz="1400" dirty="0"/>
          </a:p>
          <a:p>
            <a:r>
              <a:rPr lang="en-US" altLang="ja-JP" sz="1400" u="sng" dirty="0">
                <a:hlinkClick r:id="rId10"/>
              </a:rPr>
              <a:t>http://www.nationinstitute.org</a:t>
            </a:r>
            <a:endParaRPr lang="ja-JP" altLang="ja-JP" sz="1400" dirty="0"/>
          </a:p>
          <a:p>
            <a:r>
              <a:rPr lang="en-US" altLang="ja-JP" sz="1400" dirty="0"/>
              <a:t>(Investigative Fund at the Nation Institute)</a:t>
            </a:r>
            <a:endParaRPr lang="ja-JP" altLang="ja-JP" sz="1400" dirty="0"/>
          </a:p>
          <a:p>
            <a:r>
              <a:rPr lang="en-US" altLang="ja-JP" sz="1400" u="sng" dirty="0">
                <a:hlinkClick r:id="rId11"/>
              </a:rPr>
              <a:t>https://inn.org/author/investigative-fund-nation-institute/</a:t>
            </a:r>
            <a:endParaRPr lang="ja-JP" altLang="ja-JP" sz="1400" dirty="0"/>
          </a:p>
          <a:p>
            <a:r>
              <a:rPr lang="en-US" altLang="ja-JP" sz="1400" u="sng" dirty="0">
                <a:hlinkClick r:id="rId12"/>
              </a:rPr>
              <a:t>http://www.theinvestigativefund.org</a:t>
            </a:r>
            <a:endParaRPr lang="ja-JP" altLang="ja-JP" sz="1400" dirty="0"/>
          </a:p>
          <a:p>
            <a:endParaRPr kumimoji="1" lang="en-US" altLang="ja-JP" sz="1400" dirty="0" smtClean="0"/>
          </a:p>
          <a:p>
            <a:r>
              <a:rPr lang="ja-JP" altLang="ja-JP" sz="1400" dirty="0"/>
              <a:t>『デモクラシー・ナウ！』</a:t>
            </a:r>
          </a:p>
          <a:p>
            <a:r>
              <a:rPr lang="en-US" altLang="ja-JP" sz="1400" u="sng" dirty="0">
                <a:hlinkClick r:id="rId13"/>
              </a:rPr>
              <a:t>https://www.democracynow.org</a:t>
            </a:r>
            <a:endParaRPr lang="ja-JP" altLang="ja-JP" sz="1400" dirty="0"/>
          </a:p>
          <a:p>
            <a:r>
              <a:rPr lang="en-US" altLang="ja-JP" sz="1400" u="sng" dirty="0">
                <a:hlinkClick r:id="rId14"/>
              </a:rPr>
              <a:t>http://</a:t>
            </a:r>
            <a:r>
              <a:rPr lang="en-US" altLang="ja-JP" sz="1400" u="sng" dirty="0" smtClean="0">
                <a:hlinkClick r:id="rId14"/>
              </a:rPr>
              <a:t>democracynow.jp</a:t>
            </a:r>
            <a:endParaRPr lang="ja-JP" altLang="ja-JP" sz="1400" dirty="0"/>
          </a:p>
          <a:p>
            <a:r>
              <a:rPr lang="en-US" altLang="ja-JP" sz="1400" dirty="0"/>
              <a:t> </a:t>
            </a:r>
            <a:endParaRPr lang="ja-JP" altLang="ja-JP" sz="1400" dirty="0"/>
          </a:p>
          <a:p>
            <a:r>
              <a:rPr lang="ja-JP" altLang="ja-JP" sz="1400" dirty="0"/>
              <a:t>調査報道サイト『ジ・インターセプト』</a:t>
            </a:r>
          </a:p>
          <a:p>
            <a:r>
              <a:rPr lang="en-US" altLang="ja-JP" sz="1400" u="sng" dirty="0">
                <a:hlinkClick r:id="rId15"/>
              </a:rPr>
              <a:t>https://theintercept.com</a:t>
            </a:r>
            <a:r>
              <a:rPr lang="en-US" altLang="ja-JP" sz="1400" dirty="0"/>
              <a:t> </a:t>
            </a:r>
            <a:endParaRPr lang="ja-JP" altLang="ja-JP" sz="1400" dirty="0"/>
          </a:p>
          <a:p>
            <a:endParaRPr kumimoji="1" lang="ja-JP" altLang="en-US" sz="16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55</a:t>
            </a:fld>
            <a:endParaRPr kumimoji="1" lang="ja-JP" altLang="en-US"/>
          </a:p>
        </p:txBody>
      </p:sp>
    </p:spTree>
    <p:extLst>
      <p:ext uri="{BB962C8B-B14F-4D97-AF65-F5344CB8AC3E}">
        <p14:creationId xmlns:p14="http://schemas.microsoft.com/office/powerpoint/2010/main" val="1900449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25000" lnSpcReduction="20000"/>
          </a:bodyPr>
          <a:lstStyle/>
          <a:p>
            <a:r>
              <a:rPr lang="en-US" altLang="ja-JP" sz="4800" dirty="0"/>
              <a:t>The Bureau of Investigative Journalism (</a:t>
            </a:r>
            <a:r>
              <a:rPr lang="ja-JP" altLang="ja-JP" sz="4800" dirty="0"/>
              <a:t>ロンドン</a:t>
            </a:r>
            <a:r>
              <a:rPr lang="en-US" altLang="ja-JP" sz="4800" dirty="0"/>
              <a:t>)</a:t>
            </a:r>
            <a:endParaRPr lang="ja-JP" altLang="ja-JP" sz="4800" dirty="0"/>
          </a:p>
          <a:p>
            <a:r>
              <a:rPr lang="en-US" altLang="ja-JP" sz="4800" u="sng" dirty="0">
                <a:hlinkClick r:id="rId2"/>
              </a:rPr>
              <a:t>https://en.wikipedia.org/wiki/Bureau_of_Investigative_Journalism</a:t>
            </a:r>
            <a:endParaRPr lang="ja-JP" altLang="ja-JP" sz="4800" dirty="0"/>
          </a:p>
          <a:p>
            <a:r>
              <a:rPr lang="en-US" altLang="ja-JP" sz="4800" u="sng" dirty="0">
                <a:hlinkClick r:id="rId3"/>
              </a:rPr>
              <a:t>https://www.thebureauinvestigates.com</a:t>
            </a:r>
            <a:endParaRPr lang="ja-JP" altLang="ja-JP" sz="4800" dirty="0"/>
          </a:p>
          <a:p>
            <a:r>
              <a:rPr lang="en-US" altLang="ja-JP" sz="4800" dirty="0"/>
              <a:t> </a:t>
            </a:r>
            <a:endParaRPr lang="ja-JP" altLang="ja-JP" sz="4800" dirty="0"/>
          </a:p>
          <a:p>
            <a:r>
              <a:rPr lang="en-US" altLang="ja-JP" sz="4800" dirty="0">
                <a:hlinkClick r:id="rId4"/>
              </a:rPr>
              <a:t>The Center for Investigative Reporting</a:t>
            </a:r>
            <a:r>
              <a:rPr lang="en-US" altLang="ja-JP" sz="4800" dirty="0"/>
              <a:t>(CIR)</a:t>
            </a:r>
            <a:r>
              <a:rPr lang="ja-JP" altLang="ja-JP" sz="4800" dirty="0"/>
              <a:t>カリフォルニア州</a:t>
            </a:r>
          </a:p>
          <a:p>
            <a:r>
              <a:rPr lang="en-US" altLang="ja-JP" sz="4800" u="sng" dirty="0">
                <a:hlinkClick r:id="rId5"/>
              </a:rPr>
              <a:t>https://en.wikipedia.org/wiki/Center_for_Investigative_Reporting</a:t>
            </a:r>
            <a:endParaRPr lang="ja-JP" altLang="ja-JP" sz="4800" dirty="0"/>
          </a:p>
          <a:p>
            <a:r>
              <a:rPr lang="en-US" altLang="ja-JP" sz="4800" u="sng" dirty="0">
                <a:hlinkClick r:id="rId6"/>
              </a:rPr>
              <a:t>http://cironline.org</a:t>
            </a:r>
            <a:endParaRPr lang="ja-JP" altLang="ja-JP" sz="4800" dirty="0"/>
          </a:p>
          <a:p>
            <a:r>
              <a:rPr lang="ja-JP" altLang="ja-JP" sz="4800" dirty="0"/>
              <a:t>（</a:t>
            </a:r>
            <a:r>
              <a:rPr lang="en-US" altLang="ja-JP" sz="4800" dirty="0">
                <a:hlinkClick r:id="rId7" tooltip="California Watch"/>
              </a:rPr>
              <a:t>California Watch</a:t>
            </a:r>
            <a:r>
              <a:rPr lang="ja-JP" altLang="ja-JP" sz="4800" dirty="0"/>
              <a:t>）</a:t>
            </a:r>
            <a:r>
              <a:rPr lang="en-US" altLang="ja-JP" sz="4800" u="sng" dirty="0">
                <a:hlinkClick r:id="rId7"/>
              </a:rPr>
              <a:t>https://en.wikipedia.org/wiki/California_Watch</a:t>
            </a:r>
            <a:endParaRPr lang="ja-JP" altLang="ja-JP" sz="4800" dirty="0"/>
          </a:p>
          <a:p>
            <a:r>
              <a:rPr lang="en-US" altLang="ja-JP" sz="4800" dirty="0"/>
              <a:t>　</a:t>
            </a:r>
            <a:r>
              <a:rPr lang="en-US" altLang="ja-JP" sz="4800" u="sng" dirty="0">
                <a:hlinkClick r:id="rId7"/>
              </a:rPr>
              <a:t>https://en.wikipedia.org/wiki/California_Watch</a:t>
            </a:r>
            <a:endParaRPr lang="ja-JP" altLang="ja-JP" sz="4800" dirty="0"/>
          </a:p>
          <a:p>
            <a:r>
              <a:rPr lang="en-US" altLang="ja-JP" sz="4800" dirty="0"/>
              <a:t> </a:t>
            </a:r>
            <a:endParaRPr lang="ja-JP" altLang="ja-JP" sz="4800" dirty="0"/>
          </a:p>
          <a:p>
            <a:r>
              <a:rPr lang="en-US" altLang="ja-JP" sz="4800" dirty="0"/>
              <a:t>The </a:t>
            </a:r>
            <a:r>
              <a:rPr lang="en-US" altLang="ja-JP" sz="4800" dirty="0">
                <a:hlinkClick r:id="rId8"/>
              </a:rPr>
              <a:t>Investigative News Network</a:t>
            </a:r>
            <a:r>
              <a:rPr lang="en-US" altLang="ja-JP" sz="4800" dirty="0"/>
              <a:t> </a:t>
            </a:r>
            <a:endParaRPr lang="ja-JP" altLang="ja-JP" sz="4800" dirty="0"/>
          </a:p>
          <a:p>
            <a:r>
              <a:rPr lang="en-US" altLang="ja-JP" sz="4800" u="sng" dirty="0">
                <a:hlinkClick r:id="rId9"/>
              </a:rPr>
              <a:t>http://gijn.org/tag/investigative-news-network/</a:t>
            </a:r>
            <a:endParaRPr lang="ja-JP" altLang="ja-JP" sz="4800" dirty="0"/>
          </a:p>
          <a:p>
            <a:r>
              <a:rPr lang="en-US" altLang="ja-JP" sz="4800" dirty="0"/>
              <a:t> </a:t>
            </a:r>
            <a:endParaRPr lang="ja-JP" altLang="ja-JP" sz="4800" dirty="0"/>
          </a:p>
          <a:p>
            <a:r>
              <a:rPr lang="en-US" altLang="ja-JP" sz="4800" dirty="0"/>
              <a:t>The Global Investigative Journalism Network (GIJN) </a:t>
            </a:r>
            <a:endParaRPr lang="ja-JP" altLang="ja-JP" sz="4800" dirty="0"/>
          </a:p>
          <a:p>
            <a:r>
              <a:rPr lang="en-US" altLang="ja-JP" sz="4800" u="sng" dirty="0">
                <a:hlinkClick r:id="rId10"/>
              </a:rPr>
              <a:t>http://gijn.org</a:t>
            </a:r>
            <a:endParaRPr lang="ja-JP" altLang="ja-JP" sz="4800" dirty="0"/>
          </a:p>
          <a:p>
            <a:r>
              <a:rPr lang="en-US" altLang="ja-JP" sz="4800" dirty="0"/>
              <a:t> </a:t>
            </a:r>
            <a:endParaRPr lang="ja-JP" altLang="ja-JP" sz="4800" dirty="0"/>
          </a:p>
          <a:p>
            <a:r>
              <a:rPr lang="en-US" altLang="ja-JP" sz="4800" dirty="0"/>
              <a:t>The Investigative Reporting Workshop </a:t>
            </a:r>
            <a:r>
              <a:rPr lang="ja-JP" altLang="ja-JP" sz="4800" dirty="0"/>
              <a:t>アメリカ大学</a:t>
            </a:r>
          </a:p>
          <a:p>
            <a:r>
              <a:rPr lang="en-US" altLang="ja-JP" sz="4800" u="sng" dirty="0">
                <a:hlinkClick r:id="rId11"/>
              </a:rPr>
              <a:t>https://en.wikipedia.org/wiki/Investigative_Reporting_Workshop</a:t>
            </a:r>
            <a:endParaRPr lang="ja-JP" altLang="ja-JP" sz="4800" dirty="0"/>
          </a:p>
          <a:p>
            <a:r>
              <a:rPr lang="en-US" altLang="ja-JP" sz="4800" u="sng" dirty="0">
                <a:hlinkClick r:id="rId12"/>
              </a:rPr>
              <a:t>http://www.investigativereportingworkshop.org</a:t>
            </a:r>
            <a:endParaRPr lang="ja-JP" altLang="ja-JP" sz="4800" dirty="0"/>
          </a:p>
          <a:p>
            <a:r>
              <a:rPr lang="en-US" altLang="ja-JP" sz="4800" dirty="0"/>
              <a:t> </a:t>
            </a:r>
            <a:endParaRPr lang="ja-JP" altLang="ja-JP" sz="4800" dirty="0"/>
          </a:p>
          <a:p>
            <a:r>
              <a:rPr lang="en-US" altLang="ja-JP" sz="4800" dirty="0"/>
              <a:t>Investigative Reporters and Editors (IRE)</a:t>
            </a:r>
            <a:endParaRPr lang="ja-JP" altLang="ja-JP" sz="4800" dirty="0"/>
          </a:p>
          <a:p>
            <a:r>
              <a:rPr lang="en-US" altLang="ja-JP" sz="4800" u="sng" dirty="0">
                <a:hlinkClick r:id="rId13"/>
              </a:rPr>
              <a:t>https://en.wikipedia.org/wiki/Investigative_Reporters_and_Editors</a:t>
            </a:r>
            <a:endParaRPr lang="ja-JP" altLang="ja-JP" sz="4800" dirty="0"/>
          </a:p>
          <a:p>
            <a:r>
              <a:rPr lang="en-US" altLang="ja-JP" sz="4800" u="sng" dirty="0">
                <a:hlinkClick r:id="rId14"/>
              </a:rPr>
              <a:t>https://www.ire.org</a:t>
            </a:r>
            <a:endParaRPr lang="ja-JP" altLang="ja-JP" sz="4800" dirty="0"/>
          </a:p>
          <a:p>
            <a:r>
              <a:rPr lang="en-US" altLang="ja-JP" sz="4800" dirty="0"/>
              <a:t> </a:t>
            </a:r>
            <a:endParaRPr lang="ja-JP" altLang="ja-JP" sz="4800" dirty="0"/>
          </a:p>
          <a:p>
            <a:r>
              <a:rPr lang="en-US" altLang="ja-JP" sz="4800" dirty="0"/>
              <a:t>The </a:t>
            </a:r>
            <a:r>
              <a:rPr lang="en-US" altLang="ja-JP" sz="4800" dirty="0">
                <a:hlinkClick r:id="rId15"/>
              </a:rPr>
              <a:t>New England Center for Investigative Reporting </a:t>
            </a:r>
            <a:r>
              <a:rPr lang="en-US" altLang="ja-JP" sz="4800" dirty="0"/>
              <a:t> (NECIR)</a:t>
            </a:r>
            <a:endParaRPr lang="ja-JP" altLang="ja-JP" sz="4800" dirty="0"/>
          </a:p>
          <a:p>
            <a:r>
              <a:rPr lang="en-US" altLang="ja-JP" sz="4800" dirty="0"/>
              <a:t>(</a:t>
            </a:r>
            <a:r>
              <a:rPr lang="ja-JP" altLang="ja-JP" sz="4800" dirty="0"/>
              <a:t>ボストン大学</a:t>
            </a:r>
            <a:r>
              <a:rPr lang="en-US" altLang="ja-JP" sz="4800" dirty="0"/>
              <a:t>)</a:t>
            </a:r>
            <a:endParaRPr lang="ja-JP" altLang="ja-JP" sz="4800" dirty="0"/>
          </a:p>
          <a:p>
            <a:r>
              <a:rPr lang="en-US" altLang="ja-JP" sz="4800" u="sng" dirty="0">
                <a:hlinkClick r:id="rId15"/>
              </a:rPr>
              <a:t>https://en.wikipedia.org/wiki/New_England_Center_for_Investigative_Reporting</a:t>
            </a:r>
            <a:endParaRPr lang="ja-JP" altLang="ja-JP" sz="4800" dirty="0"/>
          </a:p>
          <a:p>
            <a:r>
              <a:rPr lang="en-US" altLang="ja-JP" sz="4800" u="sng" dirty="0">
                <a:hlinkClick r:id="rId16"/>
              </a:rPr>
              <a:t>https://necir.org</a:t>
            </a:r>
            <a:endParaRPr lang="ja-JP" altLang="ja-JP" sz="4800" dirty="0"/>
          </a:p>
          <a:p>
            <a:r>
              <a:rPr lang="en-US" altLang="ja-JP" sz="4800" dirty="0"/>
              <a:t> </a:t>
            </a:r>
            <a:endParaRPr lang="ja-JP" altLang="ja-JP" sz="4800" dirty="0"/>
          </a:p>
          <a:p>
            <a:r>
              <a:rPr lang="en-US" altLang="ja-JP" sz="4800" dirty="0"/>
              <a:t> </a:t>
            </a:r>
            <a:endParaRPr lang="ja-JP" altLang="ja-JP" sz="4800" dirty="0"/>
          </a:p>
          <a:p>
            <a:r>
              <a:rPr lang="en-US" altLang="ja-JP" sz="4800" dirty="0"/>
              <a:t> </a:t>
            </a:r>
            <a:endParaRPr lang="ja-JP" altLang="ja-JP" sz="48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56</a:t>
            </a:fld>
            <a:endParaRPr kumimoji="1" lang="ja-JP" altLang="en-US"/>
          </a:p>
        </p:txBody>
      </p:sp>
    </p:spTree>
    <p:extLst>
      <p:ext uri="{BB962C8B-B14F-4D97-AF65-F5344CB8AC3E}">
        <p14:creationId xmlns:p14="http://schemas.microsoft.com/office/powerpoint/2010/main" val="1692510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06462"/>
          </a:xfrm>
        </p:spPr>
        <p:txBody>
          <a:bodyPr/>
          <a:lstStyle/>
          <a:p>
            <a:r>
              <a:rPr lang="ja-JP" altLang="en-US" dirty="0" smtClean="0"/>
              <a:t>日本</a:t>
            </a:r>
            <a:endParaRPr kumimoji="1" lang="ja-JP" altLang="en-US" dirty="0"/>
          </a:p>
        </p:txBody>
      </p:sp>
      <p:sp>
        <p:nvSpPr>
          <p:cNvPr id="3" name="コンテンツ プレースホルダー 2"/>
          <p:cNvSpPr>
            <a:spLocks noGrp="1"/>
          </p:cNvSpPr>
          <p:nvPr>
            <p:ph idx="1"/>
          </p:nvPr>
        </p:nvSpPr>
        <p:spPr>
          <a:xfrm>
            <a:off x="457200" y="1663700"/>
            <a:ext cx="8229600" cy="4525963"/>
          </a:xfrm>
        </p:spPr>
        <p:txBody>
          <a:bodyPr>
            <a:normAutofit/>
          </a:bodyPr>
          <a:lstStyle/>
          <a:p>
            <a:r>
              <a:rPr lang="en-US" altLang="ja-JP" sz="2400" dirty="0" smtClean="0"/>
              <a:t>IWJ(Independent Web Journal)</a:t>
            </a:r>
            <a:r>
              <a:rPr lang="ja-JP" altLang="en-US" sz="2400" dirty="0" smtClean="0"/>
              <a:t>岩上安身</a:t>
            </a:r>
            <a:endParaRPr lang="en-US" altLang="ja-JP" sz="2400" dirty="0" smtClean="0"/>
          </a:p>
          <a:p>
            <a:pPr marL="0" indent="0">
              <a:buNone/>
            </a:pPr>
            <a:r>
              <a:rPr lang="ja-JP" altLang="en-US" sz="2400" dirty="0" smtClean="0">
                <a:hlinkClick r:id="rId2"/>
              </a:rPr>
              <a:t>　　</a:t>
            </a:r>
            <a:r>
              <a:rPr lang="en-US" altLang="ja-JP" sz="2400" dirty="0" smtClean="0">
                <a:hlinkClick r:id="rId2"/>
              </a:rPr>
              <a:t>http</a:t>
            </a:r>
            <a:r>
              <a:rPr lang="en-US" altLang="ja-JP" sz="2400" dirty="0">
                <a:hlinkClick r:id="rId2"/>
              </a:rPr>
              <a:t>://</a:t>
            </a:r>
            <a:r>
              <a:rPr lang="en-US" altLang="ja-JP" sz="2400" dirty="0" smtClean="0">
                <a:hlinkClick r:id="rId2"/>
              </a:rPr>
              <a:t>iwj.co.jp</a:t>
            </a:r>
            <a:endParaRPr lang="en-US" altLang="ja-JP" dirty="0" smtClean="0"/>
          </a:p>
          <a:p>
            <a:r>
              <a:rPr lang="ja-JP" altLang="ja-JP" sz="2400" dirty="0"/>
              <a:t>「ワセダクロニクル」（調査報道メディア）早稲田大学ジャーナリズム</a:t>
            </a:r>
            <a:r>
              <a:rPr lang="ja-JP" altLang="ja-JP" sz="2400" dirty="0" smtClean="0"/>
              <a:t>研究所</a:t>
            </a:r>
            <a:endParaRPr lang="ja-JP" altLang="ja-JP" sz="2400" dirty="0"/>
          </a:p>
          <a:p>
            <a:pPr marL="0" indent="0">
              <a:buNone/>
            </a:pPr>
            <a:r>
              <a:rPr lang="ja-JP" altLang="en-US" sz="2400" u="sng" dirty="0" smtClean="0">
                <a:hlinkClick r:id="rId3"/>
              </a:rPr>
              <a:t>　　</a:t>
            </a:r>
            <a:r>
              <a:rPr lang="en-US" altLang="ja-JP" sz="2400" u="sng" dirty="0" smtClean="0">
                <a:hlinkClick r:id="rId3"/>
              </a:rPr>
              <a:t>http</a:t>
            </a:r>
            <a:r>
              <a:rPr lang="en-US" altLang="ja-JP" sz="2400" u="sng" dirty="0">
                <a:hlinkClick r:id="rId3"/>
              </a:rPr>
              <a:t>://www.wasedachronicle.org</a:t>
            </a:r>
            <a:endParaRPr lang="ja-JP" altLang="ja-JP" sz="2400" dirty="0"/>
          </a:p>
          <a:p>
            <a:r>
              <a:rPr lang="ja-JP" altLang="en-US" sz="2000" b="1" dirty="0" smtClean="0"/>
              <a:t>バズフィード</a:t>
            </a:r>
            <a:r>
              <a:rPr lang="en-US" altLang="ja-JP" sz="2000" b="1" dirty="0" err="1" smtClean="0"/>
              <a:t>日本</a:t>
            </a:r>
            <a:r>
              <a:rPr lang="en-US" altLang="ja-JP" sz="2000" b="1" dirty="0" err="1"/>
              <a:t>版（BuzzFeed</a:t>
            </a:r>
            <a:r>
              <a:rPr lang="ja-JP" altLang="ja-JP" sz="2000" b="1" dirty="0"/>
              <a:t>　</a:t>
            </a:r>
            <a:r>
              <a:rPr lang="en-US" altLang="ja-JP" sz="2000" b="1" dirty="0"/>
              <a:t>Japan）</a:t>
            </a:r>
            <a:endParaRPr lang="ja-JP" altLang="ja-JP" sz="2000" b="1" dirty="0"/>
          </a:p>
          <a:p>
            <a:pPr marL="0" indent="0">
              <a:buNone/>
            </a:pPr>
            <a:r>
              <a:rPr lang="en-US" altLang="ja-JP" sz="2000" dirty="0" smtClean="0">
                <a:hlinkClick r:id="rId4"/>
              </a:rPr>
              <a:t>      https</a:t>
            </a:r>
            <a:r>
              <a:rPr lang="en-US" altLang="ja-JP" sz="2000" dirty="0">
                <a:hlinkClick r:id="rId4"/>
              </a:rPr>
              <a:t>://</a:t>
            </a:r>
            <a:r>
              <a:rPr lang="en-US" altLang="ja-JP" sz="2000" dirty="0" smtClean="0">
                <a:hlinkClick r:id="rId4"/>
              </a:rPr>
              <a:t>www.buzzfeed.com</a:t>
            </a:r>
            <a:endParaRPr lang="en-US" altLang="ja-JP" sz="2000" dirty="0" smtClean="0"/>
          </a:p>
          <a:p>
            <a:r>
              <a:rPr lang="ja-JP" altLang="ja-JP" sz="2000" dirty="0"/>
              <a:t>ハフィントンポスト日本版（</a:t>
            </a:r>
            <a:r>
              <a:rPr lang="en-US" altLang="ja-JP" sz="2000" dirty="0"/>
              <a:t>HUFFPOST</a:t>
            </a:r>
            <a:r>
              <a:rPr lang="ja-JP" altLang="ja-JP" sz="2000" dirty="0"/>
              <a:t>）</a:t>
            </a:r>
          </a:p>
          <a:p>
            <a:pPr marL="0" indent="0">
              <a:buNone/>
            </a:pPr>
            <a:r>
              <a:rPr lang="en-US" altLang="ja-JP" sz="2000" u="sng" dirty="0" smtClean="0">
                <a:hlinkClick r:id="rId5"/>
              </a:rPr>
              <a:t>       http</a:t>
            </a:r>
            <a:r>
              <a:rPr lang="en-US" altLang="ja-JP" sz="2000" u="sng" dirty="0">
                <a:hlinkClick r:id="rId5"/>
              </a:rPr>
              <a:t>://www.huffingtonpost.jp</a:t>
            </a:r>
            <a:endParaRPr lang="ja-JP" altLang="ja-JP" sz="2000" dirty="0"/>
          </a:p>
          <a:p>
            <a:r>
              <a:rPr lang="en-US" altLang="ja-JP" sz="2000" dirty="0">
                <a:solidFill>
                  <a:srgbClr val="000000"/>
                </a:solidFill>
              </a:rPr>
              <a:t> </a:t>
            </a:r>
            <a:r>
              <a:rPr lang="en-US" altLang="ja-JP" sz="2000" dirty="0" err="1" smtClean="0">
                <a:solidFill>
                  <a:srgbClr val="000000"/>
                </a:solidFill>
              </a:rPr>
              <a:t>OurPlanet</a:t>
            </a:r>
            <a:r>
              <a:rPr lang="en-US" altLang="ja-JP" sz="2000" dirty="0" smtClean="0">
                <a:solidFill>
                  <a:srgbClr val="000000"/>
                </a:solidFill>
              </a:rPr>
              <a:t>-TV</a:t>
            </a:r>
            <a:endParaRPr lang="ja-JP" altLang="ja-JP" sz="2000" dirty="0">
              <a:solidFill>
                <a:srgbClr val="000000"/>
              </a:solidFill>
            </a:endParaRPr>
          </a:p>
          <a:p>
            <a:pPr marL="0" indent="0">
              <a:buNone/>
            </a:pPr>
            <a:r>
              <a:rPr lang="en-US" altLang="ja-JP" sz="2000" u="sng" dirty="0" smtClean="0">
                <a:hlinkClick r:id="rId6"/>
              </a:rPr>
              <a:t>       http</a:t>
            </a:r>
            <a:r>
              <a:rPr lang="en-US" altLang="ja-JP" sz="2000" u="sng" dirty="0">
                <a:hlinkClick r:id="rId6"/>
              </a:rPr>
              <a:t>://www.ourplanet-tv.org/?q=node/63</a:t>
            </a:r>
            <a:endParaRPr lang="ja-JP" altLang="ja-JP" sz="2000" dirty="0"/>
          </a:p>
          <a:p>
            <a:endParaRPr lang="ja-JP" altLang="ja-JP" sz="20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57</a:t>
            </a:fld>
            <a:endParaRPr kumimoji="1" lang="ja-JP" altLang="en-US"/>
          </a:p>
        </p:txBody>
      </p:sp>
    </p:spTree>
    <p:extLst>
      <p:ext uri="{BB962C8B-B14F-4D97-AF65-F5344CB8AC3E}">
        <p14:creationId xmlns:p14="http://schemas.microsoft.com/office/powerpoint/2010/main" val="2036700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54062"/>
          </a:xfrm>
        </p:spPr>
        <p:txBody>
          <a:bodyPr>
            <a:normAutofit fontScale="90000"/>
          </a:bodyPr>
          <a:lstStyle/>
          <a:p>
            <a:r>
              <a:rPr lang="ja-JP" altLang="ja-JP" sz="3200" dirty="0"/>
              <a:t>人権</a:t>
            </a:r>
            <a:r>
              <a:rPr lang="en-US" altLang="ja-JP" sz="3200" dirty="0"/>
              <a:t>NGO/NPO</a:t>
            </a:r>
            <a:r>
              <a:rPr lang="ja-JP" altLang="ja-JP" sz="3200" dirty="0"/>
              <a:t/>
            </a:r>
            <a:br>
              <a:rPr lang="ja-JP" altLang="ja-JP" sz="3200" dirty="0"/>
            </a:br>
            <a:r>
              <a:rPr lang="ja-JP" altLang="en-US" sz="3200" dirty="0" smtClean="0"/>
              <a:t>（情報源）</a:t>
            </a:r>
            <a:endParaRPr kumimoji="1" lang="ja-JP" altLang="en-US" sz="3200" dirty="0"/>
          </a:p>
        </p:txBody>
      </p:sp>
      <p:sp>
        <p:nvSpPr>
          <p:cNvPr id="3" name="コンテンツ プレースホルダー 2"/>
          <p:cNvSpPr>
            <a:spLocks noGrp="1"/>
          </p:cNvSpPr>
          <p:nvPr>
            <p:ph idx="1"/>
          </p:nvPr>
        </p:nvSpPr>
        <p:spPr/>
        <p:txBody>
          <a:bodyPr>
            <a:normAutofit fontScale="25000" lnSpcReduction="20000"/>
          </a:bodyPr>
          <a:lstStyle/>
          <a:p>
            <a:r>
              <a:rPr lang="ja-JP" altLang="ja-JP" sz="3600" dirty="0"/>
              <a:t>「アムネスティ・インターナショナル」</a:t>
            </a:r>
            <a:r>
              <a:rPr lang="en-US" altLang="ja-JP" sz="3600" dirty="0"/>
              <a:t>Amnesty International</a:t>
            </a:r>
            <a:endParaRPr lang="ja-JP" altLang="ja-JP" sz="3600" dirty="0"/>
          </a:p>
          <a:p>
            <a:r>
              <a:rPr lang="en-US" altLang="ja-JP" sz="3600" dirty="0"/>
              <a:t>1961</a:t>
            </a:r>
            <a:r>
              <a:rPr lang="ja-JP" altLang="ja-JP" sz="3600" dirty="0"/>
              <a:t>年に発足の世界最大の国際人権</a:t>
            </a:r>
            <a:r>
              <a:rPr lang="en-US" altLang="ja-JP" sz="3600" dirty="0"/>
              <a:t>NGO</a:t>
            </a:r>
            <a:r>
              <a:rPr lang="ja-JP" altLang="ja-JP" sz="3600" dirty="0"/>
              <a:t>（</a:t>
            </a:r>
            <a:r>
              <a:rPr lang="en-US" altLang="ja-JP" sz="3600" dirty="0"/>
              <a:t>1977</a:t>
            </a:r>
            <a:r>
              <a:rPr lang="ja-JP" altLang="ja-JP" sz="3600" dirty="0"/>
              <a:t>年にノーベル平和賞受賞）</a:t>
            </a:r>
          </a:p>
          <a:p>
            <a:r>
              <a:rPr lang="en-US" altLang="ja-JP" sz="3600" dirty="0"/>
              <a:t>https://</a:t>
            </a:r>
            <a:r>
              <a:rPr lang="en-US" altLang="ja-JP" sz="3600" dirty="0" err="1"/>
              <a:t>ja.wikipedia.org</a:t>
            </a:r>
            <a:r>
              <a:rPr lang="en-US" altLang="ja-JP" sz="3600" dirty="0"/>
              <a:t>/wiki/</a:t>
            </a:r>
            <a:r>
              <a:rPr lang="ja-JP" altLang="ja-JP" sz="3600" dirty="0"/>
              <a:t>アムネスティ・インターナショナル</a:t>
            </a:r>
          </a:p>
          <a:p>
            <a:r>
              <a:rPr lang="en-US" altLang="ja-JP" sz="3600" u="sng" dirty="0">
                <a:hlinkClick r:id="rId2"/>
              </a:rPr>
              <a:t>https://www.amnesty.org/en/</a:t>
            </a:r>
            <a:endParaRPr lang="ja-JP" altLang="ja-JP" sz="3600" dirty="0"/>
          </a:p>
          <a:p>
            <a:r>
              <a:rPr lang="ja-JP" altLang="ja-JP" sz="3600" dirty="0"/>
              <a:t>「</a:t>
            </a:r>
            <a:r>
              <a:rPr lang="en-US" altLang="ja-JP" sz="3600" dirty="0">
                <a:hlinkClick r:id="rId3"/>
              </a:rPr>
              <a:t>公益社団法人アムネスティ・インターナショナル日本</a:t>
            </a:r>
            <a:r>
              <a:rPr lang="ja-JP" altLang="ja-JP" sz="3600" dirty="0"/>
              <a:t>」</a:t>
            </a:r>
          </a:p>
          <a:p>
            <a:r>
              <a:rPr lang="en-US" altLang="ja-JP" sz="3600" u="sng" dirty="0">
                <a:hlinkClick r:id="rId4"/>
              </a:rPr>
              <a:t>http://www.amnesty.or.jp</a:t>
            </a:r>
            <a:endParaRPr lang="ja-JP" altLang="ja-JP" sz="3600" dirty="0"/>
          </a:p>
          <a:p>
            <a:r>
              <a:rPr lang="ja-JP" altLang="ja-JP" sz="3600" dirty="0">
                <a:hlinkClick r:id="rId5" tooltip="国際人権連盟の意味"/>
              </a:rPr>
              <a:t>国際人権連盟</a:t>
            </a:r>
            <a:r>
              <a:rPr lang="ja-JP" altLang="ja-JP" sz="3600" dirty="0"/>
              <a:t>（</a:t>
            </a:r>
            <a:r>
              <a:rPr lang="en-US" altLang="ja-JP" sz="3600" dirty="0" err="1"/>
              <a:t>Fédération</a:t>
            </a:r>
            <a:r>
              <a:rPr lang="en-US" altLang="ja-JP" sz="3600" dirty="0"/>
              <a:t> </a:t>
            </a:r>
            <a:r>
              <a:rPr lang="en-US" altLang="ja-JP" sz="3600" dirty="0" err="1"/>
              <a:t>internationale</a:t>
            </a:r>
            <a:r>
              <a:rPr lang="en-US" altLang="ja-JP" sz="3600" dirty="0"/>
              <a:t> des </a:t>
            </a:r>
            <a:r>
              <a:rPr lang="en-US" altLang="ja-JP" sz="3600" dirty="0" err="1"/>
              <a:t>ligues</a:t>
            </a:r>
            <a:r>
              <a:rPr lang="en-US" altLang="ja-JP" sz="3600" dirty="0"/>
              <a:t> des </a:t>
            </a:r>
            <a:r>
              <a:rPr lang="en-US" altLang="ja-JP" sz="3600" dirty="0" err="1"/>
              <a:t>droits</a:t>
            </a:r>
            <a:r>
              <a:rPr lang="en-US" altLang="ja-JP" sz="3600" dirty="0"/>
              <a:t> de </a:t>
            </a:r>
            <a:r>
              <a:rPr lang="en-US" altLang="ja-JP" sz="3600" dirty="0" err="1"/>
              <a:t>l'homme</a:t>
            </a:r>
            <a:r>
              <a:rPr lang="en-US" altLang="ja-JP" sz="3600" dirty="0"/>
              <a:t>, </a:t>
            </a:r>
            <a:r>
              <a:rPr lang="en-US" altLang="ja-JP" sz="3600" b="1" dirty="0"/>
              <a:t>FIDH</a:t>
            </a:r>
            <a:r>
              <a:rPr lang="en-US" altLang="ja-JP" sz="3600" dirty="0"/>
              <a:t>）</a:t>
            </a:r>
            <a:endParaRPr lang="ja-JP" altLang="ja-JP" sz="3600" dirty="0"/>
          </a:p>
          <a:p>
            <a:r>
              <a:rPr lang="ja-JP" altLang="ja-JP" sz="3600" dirty="0"/>
              <a:t>（</a:t>
            </a:r>
            <a:r>
              <a:rPr lang="en-US" altLang="ja-JP" sz="3600" dirty="0"/>
              <a:t>1922</a:t>
            </a:r>
            <a:r>
              <a:rPr lang="ja-JP" altLang="ja-JP" sz="3600" dirty="0"/>
              <a:t>年に設立された最古の世界の国際的な人権組織。</a:t>
            </a:r>
            <a:r>
              <a:rPr lang="en-US" altLang="ja-JP" sz="3600" dirty="0"/>
              <a:t>100</a:t>
            </a:r>
            <a:r>
              <a:rPr lang="ja-JP" altLang="ja-JP" sz="3600" dirty="0"/>
              <a:t>カ国以上で</a:t>
            </a:r>
            <a:r>
              <a:rPr lang="en-US" altLang="ja-JP" sz="3600" dirty="0"/>
              <a:t>178</a:t>
            </a:r>
            <a:r>
              <a:rPr lang="ja-JP" altLang="ja-JP" sz="3600" dirty="0"/>
              <a:t>の加盟組織。）</a:t>
            </a:r>
          </a:p>
          <a:p>
            <a:r>
              <a:rPr lang="en-US" altLang="ja-JP" sz="3600" u="sng" dirty="0">
                <a:hlinkClick r:id="" action="ppaction://noaction"/>
              </a:rPr>
              <a:t>https://ja.wikipedia.org/wiki/</a:t>
            </a:r>
            <a:r>
              <a:rPr lang="ja-JP" altLang="ja-JP" sz="3600" u="sng" dirty="0">
                <a:hlinkClick r:id="" action="ppaction://noaction"/>
              </a:rPr>
              <a:t>国際人権連盟</a:t>
            </a:r>
            <a:endParaRPr lang="ja-JP" altLang="ja-JP" sz="3600" dirty="0"/>
          </a:p>
          <a:p>
            <a:r>
              <a:rPr lang="en-US" altLang="ja-JP" sz="3600" u="sng" dirty="0">
                <a:hlinkClick r:id="rId6"/>
              </a:rPr>
              <a:t>https://www.fidh.org</a:t>
            </a:r>
            <a:endParaRPr lang="ja-JP" altLang="ja-JP" sz="3600" dirty="0"/>
          </a:p>
          <a:p>
            <a:r>
              <a:rPr lang="ja-JP" altLang="ja-JP" sz="3600" dirty="0"/>
              <a:t>「ヒューマン・ライツ・ウォッチ」</a:t>
            </a:r>
          </a:p>
          <a:p>
            <a:r>
              <a:rPr lang="en-US" altLang="ja-JP" sz="3600" dirty="0"/>
              <a:t>https://</a:t>
            </a:r>
            <a:r>
              <a:rPr lang="en-US" altLang="ja-JP" sz="3600" dirty="0" err="1"/>
              <a:t>ja.wikipedia.org</a:t>
            </a:r>
            <a:r>
              <a:rPr lang="en-US" altLang="ja-JP" sz="3600" dirty="0"/>
              <a:t>/wiki/</a:t>
            </a:r>
            <a:r>
              <a:rPr lang="ja-JP" altLang="ja-JP" sz="3600" dirty="0"/>
              <a:t>ヒューマン・ライツ・ウォッチ</a:t>
            </a:r>
          </a:p>
          <a:p>
            <a:r>
              <a:rPr lang="en-US" altLang="ja-JP" sz="3600" u="sng" dirty="0">
                <a:hlinkClick r:id="rId7"/>
              </a:rPr>
              <a:t>https://www.hrw.org</a:t>
            </a:r>
            <a:endParaRPr lang="ja-JP" altLang="ja-JP" sz="3600" dirty="0"/>
          </a:p>
          <a:p>
            <a:r>
              <a:rPr lang="en-US" altLang="ja-JP" sz="3600" u="sng" dirty="0">
                <a:hlinkClick r:id="rId8"/>
              </a:rPr>
              <a:t>https://www.hrw.org/ja</a:t>
            </a:r>
            <a:endParaRPr lang="ja-JP" altLang="ja-JP" sz="3600" dirty="0"/>
          </a:p>
          <a:p>
            <a:r>
              <a:rPr lang="ja-JP" altLang="ja-JP" sz="3600" dirty="0"/>
              <a:t>国際人権</a:t>
            </a:r>
            <a:r>
              <a:rPr lang="en-US" altLang="ja-JP" sz="3600" dirty="0"/>
              <a:t>NGO</a:t>
            </a:r>
            <a:r>
              <a:rPr lang="ja-JP" altLang="ja-JP" sz="3600" dirty="0"/>
              <a:t>「ヒューマンライツ・ナウ」</a:t>
            </a:r>
          </a:p>
          <a:p>
            <a:r>
              <a:rPr lang="en-US" altLang="ja-JP" sz="3600" u="sng" dirty="0">
                <a:hlinkClick r:id="rId9"/>
              </a:rPr>
              <a:t>http://hrn.or.jp</a:t>
            </a:r>
            <a:endParaRPr lang="ja-JP" altLang="ja-JP" sz="3600" dirty="0"/>
          </a:p>
          <a:p>
            <a:r>
              <a:rPr lang="en-US" altLang="ja-JP" sz="3600" u="sng" dirty="0">
                <a:hlinkClick r:id="rId10"/>
              </a:rPr>
              <a:t>https://youtu.be/aDRRKWwqpAk</a:t>
            </a:r>
            <a:endParaRPr lang="ja-JP" altLang="ja-JP" sz="3600" dirty="0"/>
          </a:p>
          <a:p>
            <a:r>
              <a:rPr lang="ja-JP" altLang="ja-JP" sz="3600" dirty="0"/>
              <a:t>（</a:t>
            </a:r>
            <a:r>
              <a:rPr lang="en-US" altLang="ja-JP" sz="3600" dirty="0" err="1"/>
              <a:t>日本を本拠とする、日本で初めての国際人権NGO</a:t>
            </a:r>
            <a:r>
              <a:rPr lang="ja-JP" altLang="ja-JP" sz="3600" dirty="0"/>
              <a:t>）</a:t>
            </a:r>
          </a:p>
          <a:p>
            <a:r>
              <a:rPr lang="en-US" altLang="ja-JP" sz="3600" dirty="0">
                <a:hlinkClick r:id="rId11" tooltip="日本国民救援会"/>
              </a:rPr>
              <a:t>日本国民救援会</a:t>
            </a:r>
            <a:r>
              <a:rPr lang="en-US" altLang="ja-JP" sz="3600" dirty="0"/>
              <a:t>(</a:t>
            </a:r>
            <a:r>
              <a:rPr lang="en-US" altLang="ja-JP" sz="3600" dirty="0">
                <a:hlinkClick r:id="rId12" tooltip="日本"/>
              </a:rPr>
              <a:t>日本</a:t>
            </a:r>
            <a:r>
              <a:rPr lang="en-US" altLang="ja-JP" sz="3600" dirty="0"/>
              <a:t>の人権・法曹団体)</a:t>
            </a:r>
            <a:endParaRPr lang="ja-JP" altLang="ja-JP" sz="3600" dirty="0"/>
          </a:p>
          <a:p>
            <a:r>
              <a:rPr lang="en-US" altLang="ja-JP" sz="3600" u="sng" dirty="0">
                <a:hlinkClick r:id="" action="ppaction://noaction"/>
              </a:rPr>
              <a:t>https://ja.wikipedia.org/wiki/日本国民救援会</a:t>
            </a:r>
            <a:endParaRPr lang="ja-JP" altLang="ja-JP" sz="3600" dirty="0"/>
          </a:p>
          <a:p>
            <a:r>
              <a:rPr lang="en-US" altLang="ja-JP" sz="3600" u="sng" dirty="0">
                <a:hlinkClick r:id="rId13"/>
              </a:rPr>
              <a:t>http://kyuenkai.org</a:t>
            </a:r>
            <a:endParaRPr lang="ja-JP" altLang="ja-JP" sz="3600" dirty="0"/>
          </a:p>
          <a:p>
            <a:r>
              <a:rPr lang="en-US" altLang="ja-JP" sz="3600" dirty="0">
                <a:hlinkClick r:id="rId14" tooltip="救援連絡センター"/>
              </a:rPr>
              <a:t>救援連絡センター</a:t>
            </a:r>
            <a:r>
              <a:rPr lang="en-US" altLang="ja-JP" sz="3600" dirty="0"/>
              <a:t>(被</a:t>
            </a:r>
            <a:r>
              <a:rPr lang="en-US" altLang="ja-JP" sz="3600" dirty="0">
                <a:hlinkClick r:id="rId15" tooltip="逮捕"/>
              </a:rPr>
              <a:t>逮捕</a:t>
            </a:r>
            <a:r>
              <a:rPr lang="en-US" altLang="ja-JP" sz="3600" dirty="0"/>
              <a:t>者の救援)</a:t>
            </a:r>
            <a:endParaRPr lang="ja-JP" altLang="ja-JP" sz="3600" dirty="0"/>
          </a:p>
          <a:p>
            <a:r>
              <a:rPr lang="en-US" altLang="ja-JP" sz="3600" u="sng" dirty="0">
                <a:hlinkClick r:id="" action="ppaction://noaction"/>
              </a:rPr>
              <a:t>https://ja.wikipedia.org/wiki/</a:t>
            </a:r>
            <a:r>
              <a:rPr lang="ja-JP" altLang="ja-JP" sz="3600" u="sng" dirty="0">
                <a:hlinkClick r:id="" action="ppaction://noaction"/>
              </a:rPr>
              <a:t>救援連絡センター</a:t>
            </a:r>
            <a:endParaRPr lang="ja-JP" altLang="ja-JP" sz="3600" dirty="0"/>
          </a:p>
          <a:p>
            <a:r>
              <a:rPr lang="en-US" altLang="ja-JP" sz="3600" u="sng" dirty="0">
                <a:hlinkClick r:id="rId16"/>
              </a:rPr>
              <a:t>http://kyuen.jp</a:t>
            </a:r>
            <a:endParaRPr lang="ja-JP" altLang="ja-JP" sz="3600" dirty="0"/>
          </a:p>
          <a:p>
            <a:r>
              <a:rPr lang="en-US" altLang="ja-JP" sz="3600" b="1" dirty="0"/>
              <a:t>IMADR　</a:t>
            </a:r>
            <a:r>
              <a:rPr lang="en-US" altLang="ja-JP" sz="3600" b="1" dirty="0" err="1"/>
              <a:t>反差別国際運動</a:t>
            </a:r>
            <a:r>
              <a:rPr lang="en-US" altLang="ja-JP" sz="3600" dirty="0" err="1"/>
              <a:t>（あらゆる差別と人種主義の撤廃をめざす国際人権NGO</a:t>
            </a:r>
            <a:r>
              <a:rPr lang="en-US" altLang="ja-JP" sz="3600" dirty="0"/>
              <a:t>）</a:t>
            </a:r>
            <a:endParaRPr lang="ja-JP" altLang="ja-JP" sz="3600" dirty="0"/>
          </a:p>
          <a:p>
            <a:r>
              <a:rPr lang="en-US" altLang="ja-JP" sz="3600" u="sng" dirty="0">
                <a:hlinkClick r:id="" action="ppaction://noaction"/>
              </a:rPr>
              <a:t>https://ja.wikipedia.org/wiki/反差別国際運動</a:t>
            </a:r>
            <a:endParaRPr lang="ja-JP" altLang="ja-JP" sz="3600" dirty="0"/>
          </a:p>
          <a:p>
            <a:r>
              <a:rPr lang="en-US" altLang="ja-JP" sz="3600" u="sng" dirty="0">
                <a:hlinkClick r:id="rId17"/>
              </a:rPr>
              <a:t>http://www.imadr.net</a:t>
            </a:r>
            <a:endParaRPr lang="ja-JP" altLang="ja-JP" sz="3600" dirty="0"/>
          </a:p>
          <a:p>
            <a:r>
              <a:rPr lang="ja-JP" altLang="ja-JP" sz="3600" dirty="0"/>
              <a:t>難民支援協会</a:t>
            </a:r>
            <a:r>
              <a:rPr lang="en-US" altLang="ja-JP" sz="3600" dirty="0"/>
              <a:t>Japan Association for </a:t>
            </a:r>
            <a:r>
              <a:rPr lang="en-US" altLang="ja-JP" sz="3600" dirty="0" err="1"/>
              <a:t>Refugees（JAR</a:t>
            </a:r>
            <a:r>
              <a:rPr lang="en-US" altLang="ja-JP" sz="3600" dirty="0"/>
              <a:t>）</a:t>
            </a:r>
            <a:endParaRPr lang="ja-JP" altLang="ja-JP" sz="3600" dirty="0"/>
          </a:p>
          <a:p>
            <a:r>
              <a:rPr lang="ja-JP" altLang="ja-JP" sz="3600" dirty="0">
                <a:hlinkClick r:id="rId18"/>
              </a:rPr>
              <a:t>（日本に逃れてきた難民への支援</a:t>
            </a:r>
            <a:r>
              <a:rPr lang="en-US" altLang="ja-JP" sz="3600" dirty="0">
                <a:hlinkClick r:id="rId18"/>
              </a:rPr>
              <a:t>‎</a:t>
            </a:r>
            <a:r>
              <a:rPr lang="en-US" altLang="ja-JP" sz="3600" dirty="0"/>
              <a:t>NPO</a:t>
            </a:r>
            <a:r>
              <a:rPr lang="ja-JP" altLang="ja-JP" sz="3600" dirty="0"/>
              <a:t>）</a:t>
            </a:r>
          </a:p>
          <a:p>
            <a:r>
              <a:rPr lang="en-US" altLang="ja-JP" sz="3600" u="sng" dirty="0">
                <a:hlinkClick r:id="" action="ppaction://noaction"/>
              </a:rPr>
              <a:t>https://ja.wikipedia.org/wiki/難民支援協会</a:t>
            </a:r>
            <a:endParaRPr lang="ja-JP" altLang="ja-JP" sz="3600" dirty="0"/>
          </a:p>
          <a:p>
            <a:r>
              <a:rPr lang="en-US" altLang="ja-JP" sz="3600" u="sng" dirty="0">
                <a:hlinkClick r:id="rId19"/>
              </a:rPr>
              <a:t>https://www.refugee.or.jp</a:t>
            </a:r>
            <a:endParaRPr lang="ja-JP" altLang="ja-JP" sz="3600" dirty="0"/>
          </a:p>
          <a:p>
            <a:r>
              <a:rPr lang="en-US" altLang="ja-JP" sz="3600" b="1" dirty="0" err="1"/>
              <a:t>新日本婦人の会（NJWA）New</a:t>
            </a:r>
            <a:r>
              <a:rPr lang="en-US" altLang="ja-JP" sz="3600" b="1" dirty="0"/>
              <a:t> Japan Women's Association</a:t>
            </a:r>
            <a:endParaRPr lang="ja-JP" altLang="ja-JP" sz="3600" dirty="0"/>
          </a:p>
          <a:p>
            <a:r>
              <a:rPr lang="en-US" altLang="ja-JP" sz="3600" u="sng" dirty="0">
                <a:hlinkClick r:id="" action="ppaction://noaction"/>
              </a:rPr>
              <a:t>https://ja.wikipedia.org/wiki/新日本婦人の会</a:t>
            </a:r>
            <a:endParaRPr lang="ja-JP" altLang="ja-JP" sz="3600" dirty="0"/>
          </a:p>
          <a:p>
            <a:r>
              <a:rPr lang="en-US" altLang="ja-JP" sz="3600" u="sng" dirty="0">
                <a:hlinkClick r:id="rId20"/>
              </a:rPr>
              <a:t>http://www.shinfujin.gr.jp</a:t>
            </a:r>
            <a:endParaRPr lang="ja-JP" altLang="ja-JP" sz="3600" dirty="0"/>
          </a:p>
          <a:p>
            <a:r>
              <a:rPr lang="en-US" altLang="ja-JP" sz="3600" dirty="0"/>
              <a:t>ユナイテッド</a:t>
            </a:r>
            <a:r>
              <a:rPr lang="ja-JP" altLang="ja-JP" sz="3600" dirty="0"/>
              <a:t>･フォー･ヒューマンライツ</a:t>
            </a:r>
            <a:r>
              <a:rPr lang="en-US" altLang="ja-JP" sz="3600" dirty="0"/>
              <a:t>(UHR)</a:t>
            </a:r>
            <a:endParaRPr lang="ja-JP" altLang="ja-JP" sz="3600" dirty="0"/>
          </a:p>
          <a:p>
            <a:r>
              <a:rPr lang="en-US" altLang="ja-JP" sz="3600" u="sng" dirty="0">
                <a:hlinkClick r:id="rId21"/>
              </a:rPr>
              <a:t>http://www.humanrights.jp/about-us/what-is-united-for-human-rights.html</a:t>
            </a:r>
            <a:endParaRPr lang="ja-JP" altLang="ja-JP" sz="36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58</a:t>
            </a:fld>
            <a:endParaRPr kumimoji="1" lang="ja-JP" altLang="en-US"/>
          </a:p>
        </p:txBody>
      </p:sp>
      <p:sp>
        <p:nvSpPr>
          <p:cNvPr id="7" name="テキスト ボックス 6"/>
          <p:cNvSpPr txBox="1"/>
          <p:nvPr/>
        </p:nvSpPr>
        <p:spPr>
          <a:xfrm>
            <a:off x="1549400" y="1295400"/>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42644918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単館映画館ミニシアター</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1600" dirty="0">
                <a:hlinkClick r:id="rId2"/>
              </a:rPr>
              <a:t>https://</a:t>
            </a:r>
            <a:r>
              <a:rPr lang="en-US" altLang="ja-JP" sz="1600" dirty="0" err="1">
                <a:hlinkClick r:id="rId2"/>
              </a:rPr>
              <a:t>kinarino.jp</a:t>
            </a:r>
            <a:r>
              <a:rPr lang="en-US" altLang="ja-JP" sz="1600" dirty="0">
                <a:hlinkClick r:id="rId2"/>
              </a:rPr>
              <a:t>/cat7-</a:t>
            </a:r>
            <a:r>
              <a:rPr lang="ja-JP" altLang="en-US" sz="1600" dirty="0">
                <a:hlinkClick r:id="rId2"/>
              </a:rPr>
              <a:t>アート・カルチャー</a:t>
            </a:r>
            <a:r>
              <a:rPr lang="en-US" altLang="ja-JP" sz="1600" dirty="0">
                <a:hlinkClick r:id="rId2"/>
              </a:rPr>
              <a:t>/17756-</a:t>
            </a:r>
            <a:r>
              <a:rPr lang="ja-JP" altLang="en-US" sz="1600" dirty="0">
                <a:hlinkClick r:id="rId2"/>
              </a:rPr>
              <a:t>わざわざ行きたい特別な空間</a:t>
            </a:r>
            <a:r>
              <a:rPr lang="en-US" altLang="ja-JP" sz="1600" dirty="0">
                <a:hlinkClick r:id="rId2"/>
              </a:rPr>
              <a:t>%E3%80%82</a:t>
            </a:r>
            <a:r>
              <a:rPr lang="ja-JP" altLang="en-US" sz="1600" dirty="0">
                <a:hlinkClick r:id="rId2"/>
              </a:rPr>
              <a:t>都内のディープなミニシアター</a:t>
            </a:r>
            <a:r>
              <a:rPr lang="en-US" altLang="ja-JP" sz="1600" dirty="0">
                <a:hlinkClick r:id="rId2"/>
              </a:rPr>
              <a:t>10</a:t>
            </a:r>
            <a:r>
              <a:rPr lang="ja-JP" altLang="en-US" sz="1600" dirty="0" smtClean="0">
                <a:hlinkClick r:id="rId2"/>
              </a:rPr>
              <a:t>選</a:t>
            </a:r>
            <a:endParaRPr kumimoji="1" lang="en-US" altLang="ja-JP" dirty="0" smtClean="0"/>
          </a:p>
          <a:p>
            <a:r>
              <a:rPr kumimoji="1" lang="ja-JP" altLang="en-US" sz="2000" dirty="0" smtClean="0"/>
              <a:t>「</a:t>
            </a:r>
            <a:r>
              <a:rPr kumimoji="1" lang="en-US" altLang="ja-JP" sz="2000" dirty="0" smtClean="0"/>
              <a:t>UPLINK(</a:t>
            </a:r>
            <a:r>
              <a:rPr kumimoji="1" lang="ja-JP" altLang="en-US" sz="2000" dirty="0" smtClean="0"/>
              <a:t>アップリンク）」渋谷</a:t>
            </a:r>
            <a:endParaRPr kumimoji="1" lang="en-US" altLang="ja-JP" sz="2000" dirty="0" smtClean="0"/>
          </a:p>
          <a:p>
            <a:pPr marL="0" indent="0">
              <a:buNone/>
            </a:pPr>
            <a:r>
              <a:rPr lang="ja-JP" altLang="en-US" sz="2000" dirty="0" smtClean="0">
                <a:hlinkClick r:id="rId3"/>
              </a:rPr>
              <a:t>　　</a:t>
            </a:r>
            <a:r>
              <a:rPr lang="en-US" altLang="ja-JP" sz="2000" dirty="0" smtClean="0">
                <a:hlinkClick r:id="rId3"/>
              </a:rPr>
              <a:t>http</a:t>
            </a:r>
            <a:r>
              <a:rPr lang="en-US" altLang="ja-JP" sz="2000" dirty="0">
                <a:hlinkClick r:id="rId3"/>
              </a:rPr>
              <a:t>://</a:t>
            </a:r>
            <a:r>
              <a:rPr lang="en-US" altLang="ja-JP" sz="2000" dirty="0" smtClean="0">
                <a:hlinkClick r:id="rId3"/>
              </a:rPr>
              <a:t>www.uplink.co.jp</a:t>
            </a:r>
            <a:endParaRPr lang="en-US" altLang="ja-JP" sz="2000" dirty="0" smtClean="0"/>
          </a:p>
          <a:p>
            <a:r>
              <a:rPr lang="ja-JP" altLang="ja-JP" sz="2000" dirty="0"/>
              <a:t>「ポレポレ東中野</a:t>
            </a:r>
            <a:r>
              <a:rPr lang="ja-JP" altLang="ja-JP" sz="2000" dirty="0" smtClean="0"/>
              <a:t>」</a:t>
            </a:r>
            <a:endParaRPr lang="en-US" altLang="ja-JP" sz="2000" dirty="0" smtClean="0"/>
          </a:p>
          <a:p>
            <a:pPr marL="0" indent="0">
              <a:buNone/>
            </a:pPr>
            <a:r>
              <a:rPr lang="ja-JP" altLang="en-US" sz="2000" dirty="0" smtClean="0">
                <a:hlinkClick r:id="rId4"/>
              </a:rPr>
              <a:t>　　</a:t>
            </a:r>
            <a:r>
              <a:rPr lang="en-US" altLang="ja-JP" sz="2000" dirty="0" smtClean="0">
                <a:hlinkClick r:id="rId4"/>
              </a:rPr>
              <a:t>https</a:t>
            </a:r>
            <a:r>
              <a:rPr lang="en-US" altLang="ja-JP" sz="2000" dirty="0">
                <a:hlinkClick r:id="rId4"/>
              </a:rPr>
              <a:t>://www.mmjp.or.jp/pole2</a:t>
            </a:r>
            <a:r>
              <a:rPr lang="en-US" altLang="ja-JP" sz="2000" dirty="0" smtClean="0">
                <a:hlinkClick r:id="rId4"/>
              </a:rPr>
              <a:t>/</a:t>
            </a:r>
            <a:endParaRPr lang="ja-JP" altLang="ja-JP" sz="2000" dirty="0"/>
          </a:p>
          <a:p>
            <a:r>
              <a:rPr lang="ja-JP" altLang="ja-JP" sz="2000" dirty="0"/>
              <a:t>「ユーロスペース</a:t>
            </a:r>
            <a:r>
              <a:rPr lang="ja-JP" altLang="ja-JP" sz="2000" dirty="0" smtClean="0"/>
              <a:t>」</a:t>
            </a:r>
            <a:r>
              <a:rPr lang="ja-JP" altLang="en-US" sz="2000" dirty="0" smtClean="0"/>
              <a:t>渋谷</a:t>
            </a:r>
            <a:endParaRPr lang="ja-JP" altLang="ja-JP" sz="2000" dirty="0"/>
          </a:p>
          <a:p>
            <a:pPr marL="0" indent="0">
              <a:buNone/>
            </a:pPr>
            <a:r>
              <a:rPr lang="ja-JP" altLang="en-US" sz="2000" dirty="0" smtClean="0">
                <a:hlinkClick r:id="rId5"/>
              </a:rPr>
              <a:t>　　</a:t>
            </a:r>
            <a:r>
              <a:rPr lang="en-US" altLang="ja-JP" sz="2000" dirty="0" smtClean="0">
                <a:hlinkClick r:id="rId5"/>
              </a:rPr>
              <a:t>http</a:t>
            </a:r>
            <a:r>
              <a:rPr lang="en-US" altLang="ja-JP" sz="2000" dirty="0">
                <a:hlinkClick r:id="rId5"/>
              </a:rPr>
              <a:t>://</a:t>
            </a:r>
            <a:r>
              <a:rPr lang="en-US" altLang="ja-JP" sz="2000" dirty="0" smtClean="0">
                <a:hlinkClick r:id="rId5"/>
              </a:rPr>
              <a:t>www.eurospace.co.jp</a:t>
            </a:r>
            <a:endParaRPr lang="en-US" altLang="ja-JP" sz="2000" dirty="0" smtClean="0"/>
          </a:p>
          <a:p>
            <a:r>
              <a:rPr lang="ja-JP" altLang="en-US" sz="2000" b="1" dirty="0" smtClean="0"/>
              <a:t>「</a:t>
            </a:r>
            <a:r>
              <a:rPr lang="en-US" altLang="ja-JP" sz="2000" b="1" dirty="0" smtClean="0"/>
              <a:t>シアター</a:t>
            </a:r>
            <a:r>
              <a:rPr lang="en-US" altLang="ja-JP" sz="2000" b="1" dirty="0"/>
              <a:t>・イメージ</a:t>
            </a:r>
            <a:r>
              <a:rPr lang="en-US" altLang="ja-JP" sz="2000" b="1" dirty="0" smtClean="0"/>
              <a:t>フォーラム</a:t>
            </a:r>
            <a:r>
              <a:rPr lang="ja-JP" altLang="en-US" sz="2000" b="1" dirty="0" smtClean="0"/>
              <a:t>」渋谷</a:t>
            </a:r>
            <a:endParaRPr lang="ja-JP" altLang="ja-JP" sz="2000" dirty="0"/>
          </a:p>
          <a:p>
            <a:pPr marL="0" indent="0">
              <a:buNone/>
            </a:pPr>
            <a:r>
              <a:rPr lang="ja-JP" altLang="en-US" sz="2000" dirty="0" smtClean="0">
                <a:hlinkClick r:id="rId6"/>
              </a:rPr>
              <a:t>　　</a:t>
            </a:r>
            <a:r>
              <a:rPr lang="en-US" altLang="ja-JP" sz="2000" dirty="0" smtClean="0">
                <a:hlinkClick r:id="rId6"/>
              </a:rPr>
              <a:t>http</a:t>
            </a:r>
            <a:r>
              <a:rPr lang="en-US" altLang="ja-JP" sz="2000" dirty="0">
                <a:hlinkClick r:id="rId6"/>
              </a:rPr>
              <a:t>://www.imageforum.co.jp/theatre</a:t>
            </a:r>
            <a:r>
              <a:rPr lang="en-US" altLang="ja-JP" sz="2000" dirty="0" smtClean="0">
                <a:hlinkClick r:id="rId6"/>
              </a:rPr>
              <a:t>/</a:t>
            </a:r>
            <a:endParaRPr lang="en-US" altLang="ja-JP" sz="2000" dirty="0" smtClean="0"/>
          </a:p>
          <a:p>
            <a:pPr marL="0" indent="0">
              <a:buNone/>
            </a:pPr>
            <a:r>
              <a:rPr lang="ja-JP" altLang="en-US" sz="2000" dirty="0" smtClean="0"/>
              <a:t>・　「</a:t>
            </a:r>
            <a:r>
              <a:rPr lang="ja-JP" altLang="ja-JP" sz="2000" dirty="0" smtClean="0"/>
              <a:t>新宿シネマカリテ</a:t>
            </a:r>
            <a:r>
              <a:rPr lang="ja-JP" altLang="en-US" sz="2000" dirty="0" smtClean="0"/>
              <a:t>」</a:t>
            </a:r>
            <a:endParaRPr lang="ja-JP" altLang="ja-JP" sz="2000" dirty="0"/>
          </a:p>
          <a:p>
            <a:pPr marL="0" indent="0">
              <a:buNone/>
            </a:pPr>
            <a:r>
              <a:rPr lang="ja-JP" altLang="ja-JP" sz="2000" dirty="0">
                <a:hlinkClick r:id="rId7"/>
              </a:rPr>
              <a:t>　</a:t>
            </a:r>
            <a:r>
              <a:rPr lang="ja-JP" altLang="en-US" sz="2000" dirty="0" smtClean="0">
                <a:hlinkClick r:id="rId7"/>
              </a:rPr>
              <a:t>　</a:t>
            </a:r>
            <a:r>
              <a:rPr lang="en-US" altLang="ja-JP" sz="2000" dirty="0" smtClean="0">
                <a:hlinkClick r:id="rId7"/>
              </a:rPr>
              <a:t>http</a:t>
            </a:r>
            <a:r>
              <a:rPr lang="en-US" altLang="ja-JP" sz="2000" dirty="0">
                <a:hlinkClick r:id="rId7"/>
              </a:rPr>
              <a:t>://qualite.musashino-k.jp/movies</a:t>
            </a:r>
            <a:r>
              <a:rPr lang="en-US" altLang="ja-JP" sz="2000" dirty="0" smtClean="0">
                <a:hlinkClick r:id="rId7"/>
              </a:rPr>
              <a:t>/</a:t>
            </a:r>
            <a:endParaRPr lang="en-US" altLang="ja-JP" sz="2000" dirty="0" smtClean="0"/>
          </a:p>
          <a:p>
            <a:endParaRPr kumimoji="1" lang="ja-JP" altLang="en-US" sz="20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59</a:t>
            </a:fld>
            <a:endParaRPr kumimoji="1" lang="ja-JP" altLang="en-US"/>
          </a:p>
        </p:txBody>
      </p:sp>
    </p:spTree>
    <p:extLst>
      <p:ext uri="{BB962C8B-B14F-4D97-AF65-F5344CB8AC3E}">
        <p14:creationId xmlns:p14="http://schemas.microsoft.com/office/powerpoint/2010/main" val="135404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36562"/>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457200" y="711200"/>
            <a:ext cx="8229600" cy="5414963"/>
          </a:xfrm>
        </p:spPr>
        <p:txBody>
          <a:bodyPr>
            <a:normAutofit fontScale="62500" lnSpcReduction="20000"/>
          </a:bodyPr>
          <a:lstStyle/>
          <a:p>
            <a:r>
              <a:rPr lang="ja-JP" altLang="ja-JP" u="sng" dirty="0"/>
              <a:t>「人権」という言葉からあなたはどんな印象を受けますか。「とても大切なもの」それとも「何だか堅苦しくて難しいもの」</a:t>
            </a:r>
            <a:r>
              <a:rPr lang="en-US" altLang="ja-JP" u="sng" dirty="0"/>
              <a:t>,</a:t>
            </a:r>
            <a:r>
              <a:rPr lang="ja-JP" altLang="ja-JP" u="sng" dirty="0"/>
              <a:t>「自分には関係ないもの」でしょうか。</a:t>
            </a:r>
            <a:r>
              <a:rPr lang="ja-JP" altLang="ja-JP" dirty="0"/>
              <a:t>「人権」とは「すべての人々が生命と自由を確保し，それぞれの幸福を追求する権利」</a:t>
            </a:r>
            <a:r>
              <a:rPr lang="ja-JP" altLang="ja-JP" u="sng" dirty="0"/>
              <a:t>あるいは「人間が人間らしく生きる権利で，生まれながらに持つ権利」</a:t>
            </a:r>
            <a:r>
              <a:rPr lang="ja-JP" altLang="ja-JP" dirty="0"/>
              <a:t>であり，だれにとっても身近で大切なもの，日常の思いやりの心によって守られるものだと私たちは考えています。子どもたちに対しては，「命を大切にすること」，「みんなと仲良くすること」と話しています。</a:t>
            </a:r>
          </a:p>
          <a:p>
            <a:r>
              <a:rPr lang="ja-JP" altLang="ja-JP" dirty="0"/>
              <a:t>「人権」は難しいものではなく，だれでも心で理解し，感じることのできるものです。しかし，現実の社会では，保護者からの虐待によって子どもの命が奪われたり，パートナーからの暴力によって心や身体に深い傷を受けることがあります。高齢だから，障害があるから，同和地区出身者だから，外国人だからということで差別を受けることもあります。ハンセン病に対する誤った認識や偏見により，現在でも故郷に帰ることができない方もいます。どれも悲しく痛ましい人権問題です。このようなことがどうして起こるのでしょうか。どうすればこのようなことをなくせるでしょうか。</a:t>
            </a:r>
          </a:p>
          <a:p>
            <a:r>
              <a:rPr lang="ja-JP" altLang="ja-JP" dirty="0"/>
              <a:t>ここでは，まず，日本国内でどのようなことが</a:t>
            </a:r>
            <a:r>
              <a:rPr lang="ja-JP" altLang="ja-JP" u="sng" dirty="0"/>
              <a:t>主な人権課題</a:t>
            </a:r>
            <a:r>
              <a:rPr lang="ja-JP" altLang="ja-JP" dirty="0"/>
              <a:t>として取り上げられているのかについて触れ，それに続いて，法務省の人権擁護機関の仕組みや活動の概要，国際社会における人権擁護のための取組のあらましを説明します。 </a:t>
            </a: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6</a:t>
            </a:fld>
            <a:endParaRPr kumimoji="1" lang="ja-JP" altLang="en-US"/>
          </a:p>
        </p:txBody>
      </p:sp>
    </p:spTree>
    <p:extLst>
      <p:ext uri="{BB962C8B-B14F-4D97-AF65-F5344CB8AC3E}">
        <p14:creationId xmlns:p14="http://schemas.microsoft.com/office/powerpoint/2010/main" val="724159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3200" dirty="0"/>
              <a:t>原発　ドキュメンタリー映画</a:t>
            </a:r>
            <a:br>
              <a:rPr lang="ja-JP" altLang="ja-JP" sz="3200" dirty="0"/>
            </a:br>
            <a:endParaRPr kumimoji="1" lang="ja-JP" altLang="en-US" sz="3200" dirty="0"/>
          </a:p>
        </p:txBody>
      </p:sp>
      <p:sp>
        <p:nvSpPr>
          <p:cNvPr id="3" name="コンテンツ プレースホルダー 2"/>
          <p:cNvSpPr>
            <a:spLocks noGrp="1"/>
          </p:cNvSpPr>
          <p:nvPr>
            <p:ph idx="1"/>
          </p:nvPr>
        </p:nvSpPr>
        <p:spPr>
          <a:xfrm>
            <a:off x="457200" y="1168400"/>
            <a:ext cx="8229600" cy="4957763"/>
          </a:xfrm>
        </p:spPr>
        <p:txBody>
          <a:bodyPr>
            <a:normAutofit fontScale="47500" lnSpcReduction="20000"/>
          </a:bodyPr>
          <a:lstStyle/>
          <a:p>
            <a:r>
              <a:rPr lang="ja-JP" altLang="ja-JP" dirty="0"/>
              <a:t>「息の跡」小森はるか監督</a:t>
            </a:r>
            <a:r>
              <a:rPr lang="en-US" altLang="ja-JP" dirty="0"/>
              <a:t>2016  </a:t>
            </a:r>
            <a:r>
              <a:rPr lang="en-US" altLang="ja-JP" u="sng" dirty="0"/>
              <a:t>http://</a:t>
            </a:r>
            <a:r>
              <a:rPr lang="en-US" altLang="ja-JP" u="sng" dirty="0" err="1"/>
              <a:t>ikinoato.com</a:t>
            </a:r>
            <a:r>
              <a:rPr lang="en-US" altLang="ja-JP" u="sng" dirty="0"/>
              <a:t>/</a:t>
            </a:r>
            <a:r>
              <a:rPr lang="en-US" altLang="ja-JP" u="sng" dirty="0" err="1"/>
              <a:t>jyouei</a:t>
            </a:r>
            <a:r>
              <a:rPr lang="en-US" altLang="ja-JP" u="sng" dirty="0"/>
              <a:t>/</a:t>
            </a:r>
            <a:endParaRPr lang="ja-JP" altLang="ja-JP" dirty="0"/>
          </a:p>
          <a:p>
            <a:r>
              <a:rPr lang="ja-JP" altLang="ja-JP" dirty="0"/>
              <a:t>「『知事抹殺』の真実」安孫子 亘監督</a:t>
            </a:r>
            <a:r>
              <a:rPr lang="en-US" altLang="ja-JP" dirty="0"/>
              <a:t>2016</a:t>
            </a:r>
            <a:r>
              <a:rPr lang="ja-JP" altLang="ja-JP" dirty="0"/>
              <a:t>　</a:t>
            </a:r>
            <a:r>
              <a:rPr lang="en-US" altLang="ja-JP" u="sng" dirty="0">
                <a:hlinkClick r:id="rId2"/>
              </a:rPr>
              <a:t>http://eisaku-movie.jp</a:t>
            </a:r>
            <a:endParaRPr lang="ja-JP" altLang="ja-JP" dirty="0"/>
          </a:p>
          <a:p>
            <a:r>
              <a:rPr lang="ja-JP" altLang="ja-JP" dirty="0"/>
              <a:t>鎌仲ひとみ監督 </a:t>
            </a:r>
            <a:r>
              <a:rPr lang="en-US" altLang="ja-JP" u="sng" dirty="0">
                <a:hlinkClick r:id="rId3"/>
              </a:rPr>
              <a:t>http://kamanaka.com</a:t>
            </a:r>
            <a:endParaRPr lang="ja-JP" altLang="ja-JP" dirty="0"/>
          </a:p>
          <a:p>
            <a:r>
              <a:rPr lang="ja-JP" altLang="ja-JP" dirty="0"/>
              <a:t>「</a:t>
            </a:r>
            <a:r>
              <a:rPr lang="ja-JP" altLang="ja-JP" dirty="0">
                <a:hlinkClick r:id="rId4"/>
              </a:rPr>
              <a:t>小さき声のカノン</a:t>
            </a:r>
            <a:r>
              <a:rPr lang="en-US" altLang="ja-JP" dirty="0">
                <a:hlinkClick r:id="rId4"/>
              </a:rPr>
              <a:t> −</a:t>
            </a:r>
            <a:r>
              <a:rPr lang="ja-JP" altLang="ja-JP" dirty="0">
                <a:hlinkClick r:id="rId4"/>
              </a:rPr>
              <a:t>選択する人々</a:t>
            </a:r>
            <a:r>
              <a:rPr lang="ja-JP" altLang="ja-JP" dirty="0"/>
              <a:t>」</a:t>
            </a:r>
            <a:r>
              <a:rPr lang="en-US" altLang="ja-JP" dirty="0"/>
              <a:t>2015</a:t>
            </a:r>
            <a:r>
              <a:rPr lang="ja-JP" altLang="ja-JP" dirty="0"/>
              <a:t>　</a:t>
            </a:r>
            <a:r>
              <a:rPr lang="en-US" altLang="ja-JP" u="sng" dirty="0">
                <a:hlinkClick r:id="rId5"/>
              </a:rPr>
              <a:t>http://kamanaka.com/canon/</a:t>
            </a:r>
            <a:endParaRPr lang="ja-JP" altLang="ja-JP" dirty="0"/>
          </a:p>
          <a:p>
            <a:r>
              <a:rPr lang="ja-JP" altLang="ja-JP" dirty="0"/>
              <a:t>「内部被ばくを生き抜く」</a:t>
            </a:r>
            <a:r>
              <a:rPr lang="en-US" altLang="ja-JP" dirty="0"/>
              <a:t>2012</a:t>
            </a:r>
            <a:r>
              <a:rPr lang="ja-JP" altLang="ja-JP" dirty="0"/>
              <a:t>　 </a:t>
            </a:r>
            <a:r>
              <a:rPr lang="en-US" altLang="ja-JP" u="sng" dirty="0">
                <a:hlinkClick r:id="rId6"/>
              </a:rPr>
              <a:t>https://www.naibuhibaku-ikinuku.com</a:t>
            </a:r>
            <a:endParaRPr lang="ja-JP" altLang="ja-JP" dirty="0"/>
          </a:p>
          <a:p>
            <a:r>
              <a:rPr lang="ja-JP" altLang="ja-JP" dirty="0"/>
              <a:t>「ミツバチの羽音と地球の回転」</a:t>
            </a:r>
            <a:r>
              <a:rPr lang="en-US" altLang="ja-JP" dirty="0"/>
              <a:t>2010</a:t>
            </a:r>
            <a:r>
              <a:rPr lang="ja-JP" altLang="ja-JP" dirty="0"/>
              <a:t>　</a:t>
            </a:r>
            <a:r>
              <a:rPr lang="en-US" altLang="ja-JP" u="sng" dirty="0">
                <a:hlinkClick r:id="rId7"/>
              </a:rPr>
              <a:t>http://888earth.net/index.html</a:t>
            </a:r>
            <a:endParaRPr lang="ja-JP" altLang="ja-JP" dirty="0"/>
          </a:p>
          <a:p>
            <a:r>
              <a:rPr lang="ja-JP" altLang="ja-JP" dirty="0"/>
              <a:t>「六ヶ所村ラプソディ」</a:t>
            </a:r>
            <a:r>
              <a:rPr lang="en-US" altLang="ja-JP" dirty="0"/>
              <a:t>2006</a:t>
            </a:r>
            <a:r>
              <a:rPr lang="ja-JP" altLang="ja-JP" dirty="0"/>
              <a:t>　 </a:t>
            </a:r>
            <a:r>
              <a:rPr lang="en-US" altLang="ja-JP" u="sng" dirty="0">
                <a:hlinkClick r:id="rId8"/>
              </a:rPr>
              <a:t>http://www.rokkasho-rhapsody.com/index2</a:t>
            </a:r>
            <a:endParaRPr lang="ja-JP" altLang="ja-JP" dirty="0"/>
          </a:p>
          <a:p>
            <a:r>
              <a:rPr lang="ja-JP" altLang="ja-JP" dirty="0"/>
              <a:t>「ヒバクシャ―世界の終わりに」</a:t>
            </a:r>
            <a:r>
              <a:rPr lang="en-US" altLang="ja-JP" dirty="0"/>
              <a:t>2003</a:t>
            </a:r>
            <a:r>
              <a:rPr lang="ja-JP" altLang="ja-JP" dirty="0"/>
              <a:t>　</a:t>
            </a:r>
          </a:p>
          <a:p>
            <a:r>
              <a:rPr lang="en-US" altLang="ja-JP" u="sng" dirty="0">
                <a:hlinkClick r:id="rId9"/>
              </a:rPr>
              <a:t>http://kamanaka.com/works/works-movie/works-theater/4/</a:t>
            </a:r>
            <a:endParaRPr lang="ja-JP" altLang="ja-JP" dirty="0"/>
          </a:p>
          <a:p>
            <a:r>
              <a:rPr lang="ja-JP" altLang="ja-JP" dirty="0"/>
              <a:t>本橋成一監督（チェルノブイリドキュメンタリー</a:t>
            </a:r>
            <a:r>
              <a:rPr lang="en-US" altLang="ja-JP" dirty="0"/>
              <a:t>2</a:t>
            </a:r>
            <a:r>
              <a:rPr lang="ja-JP" altLang="ja-JP" dirty="0"/>
              <a:t>部作）</a:t>
            </a:r>
          </a:p>
          <a:p>
            <a:r>
              <a:rPr lang="en-US" altLang="ja-JP" u="sng" dirty="0">
                <a:hlinkClick r:id="" action="ppaction://noaction"/>
              </a:rPr>
              <a:t>https://ja.wikipedia.org/wiki/</a:t>
            </a:r>
            <a:r>
              <a:rPr lang="ja-JP" altLang="ja-JP" u="sng" dirty="0">
                <a:hlinkClick r:id="" action="ppaction://noaction"/>
              </a:rPr>
              <a:t>本橋成一</a:t>
            </a:r>
            <a:endParaRPr lang="ja-JP" altLang="ja-JP" dirty="0"/>
          </a:p>
          <a:p>
            <a:r>
              <a:rPr lang="ja-JP" altLang="ja-JP" dirty="0"/>
              <a:t>『ナージャの森』</a:t>
            </a:r>
            <a:r>
              <a:rPr lang="en-US" altLang="ja-JP" dirty="0"/>
              <a:t>2011 </a:t>
            </a:r>
            <a:r>
              <a:rPr lang="en-US" altLang="ja-JP" u="sng" dirty="0">
                <a:hlinkClick r:id="rId10"/>
              </a:rPr>
              <a:t>http://movies.polepoletimes.jp/nadya/</a:t>
            </a:r>
            <a:endParaRPr lang="ja-JP" altLang="ja-JP" dirty="0"/>
          </a:p>
          <a:p>
            <a:r>
              <a:rPr lang="ja-JP" altLang="ja-JP" dirty="0"/>
              <a:t>『アレクセイと泉』</a:t>
            </a:r>
            <a:r>
              <a:rPr lang="en-US" altLang="ja-JP" dirty="0"/>
              <a:t>2001 </a:t>
            </a:r>
            <a:r>
              <a:rPr lang="en-US" altLang="ja-JP" u="sng" dirty="0">
                <a:hlinkClick r:id="rId11"/>
              </a:rPr>
              <a:t>http://movies.polepoletimes.jp/alexei/</a:t>
            </a:r>
            <a:endParaRPr lang="ja-JP" altLang="ja-JP" dirty="0"/>
          </a:p>
          <a:p>
            <a:r>
              <a:rPr lang="ja-JP" altLang="ja-JP" dirty="0">
                <a:hlinkClick r:id="rId12"/>
              </a:rPr>
              <a:t>『</a:t>
            </a:r>
            <a:r>
              <a:rPr lang="en-US" altLang="ja-JP" dirty="0">
                <a:hlinkClick r:id="rId12"/>
              </a:rPr>
              <a:t>A2-B-C</a:t>
            </a:r>
            <a:r>
              <a:rPr lang="ja-JP" altLang="ja-JP" dirty="0">
                <a:hlinkClick r:id="rId12"/>
              </a:rPr>
              <a:t>』</a:t>
            </a:r>
            <a:r>
              <a:rPr lang="ja-JP" altLang="ja-JP" dirty="0"/>
              <a:t>イアン・トーマス・アッシュ監督</a:t>
            </a:r>
            <a:r>
              <a:rPr lang="en-US" altLang="ja-JP" dirty="0"/>
              <a:t>2014</a:t>
            </a:r>
            <a:r>
              <a:rPr lang="en-US" altLang="ja-JP" b="1" dirty="0"/>
              <a:t> </a:t>
            </a:r>
            <a:r>
              <a:rPr lang="en-US" altLang="ja-JP" dirty="0">
                <a:hlinkClick r:id="rId13"/>
              </a:rPr>
              <a:t>http://www.a2-b-c.com</a:t>
            </a:r>
            <a:endParaRPr lang="ja-JP" altLang="ja-JP" dirty="0"/>
          </a:p>
          <a:p>
            <a:r>
              <a:rPr lang="ja-JP" altLang="ja-JP" dirty="0"/>
              <a:t>「変身〜</a:t>
            </a:r>
            <a:r>
              <a:rPr lang="en-US" altLang="ja-JP" dirty="0"/>
              <a:t>Metamorphosis</a:t>
            </a:r>
            <a:r>
              <a:rPr lang="ja-JP" altLang="ja-JP" dirty="0"/>
              <a:t>」堀潤監督</a:t>
            </a:r>
            <a:r>
              <a:rPr lang="en-US" altLang="ja-JP" dirty="0"/>
              <a:t>2013</a:t>
            </a:r>
            <a:r>
              <a:rPr lang="en-US" altLang="ja-JP" dirty="0">
                <a:hlinkClick r:id="rId14"/>
              </a:rPr>
              <a:t>http://unitedpeople.jp/henshin/</a:t>
            </a:r>
            <a:endParaRPr lang="ja-JP" altLang="ja-JP" b="1" dirty="0"/>
          </a:p>
          <a:p>
            <a:r>
              <a:rPr lang="ja-JP" altLang="ja-JP" dirty="0"/>
              <a:t>「おだやかな日常」内田伸輝監督</a:t>
            </a:r>
            <a:r>
              <a:rPr lang="en-US" altLang="ja-JP" dirty="0"/>
              <a:t>2012 </a:t>
            </a:r>
            <a:endParaRPr lang="ja-JP" altLang="ja-JP" dirty="0"/>
          </a:p>
          <a:p>
            <a:r>
              <a:rPr lang="en-US" altLang="ja-JP" u="sng" dirty="0">
                <a:hlinkClick r:id="rId15"/>
              </a:rPr>
              <a:t>http://www.uplink.co.jp/movie/2013/6817</a:t>
            </a:r>
            <a:endParaRPr lang="ja-JP" altLang="ja-JP" dirty="0"/>
          </a:p>
          <a:p>
            <a:r>
              <a:rPr lang="ja-JP" altLang="ja-JP" dirty="0"/>
              <a:t>「</a:t>
            </a:r>
            <a:r>
              <a:rPr lang="en-US" altLang="ja-JP" dirty="0"/>
              <a:t>100000</a:t>
            </a:r>
            <a:r>
              <a:rPr lang="ja-JP" altLang="ja-JP" dirty="0"/>
              <a:t>年後の安全」マイケル・マドセン監督</a:t>
            </a:r>
            <a:r>
              <a:rPr lang="en-US" altLang="ja-JP" dirty="0"/>
              <a:t>2009</a:t>
            </a:r>
            <a:r>
              <a:rPr lang="en-US" altLang="ja-JP" u="sng" dirty="0">
                <a:hlinkClick r:id="rId16"/>
              </a:rPr>
              <a:t>http://www.uplink.co.jp/100000/</a:t>
            </a:r>
            <a:endParaRPr lang="ja-JP" altLang="ja-JP" dirty="0"/>
          </a:p>
          <a:p>
            <a:r>
              <a:rPr lang="ja-JP" altLang="ja-JP" dirty="0">
                <a:solidFill>
                  <a:srgbClr val="000000"/>
                </a:solidFill>
              </a:rPr>
              <a:t>「アンダー・</a:t>
            </a:r>
            <a:r>
              <a:rPr lang="ja-JP" altLang="ja-JP" dirty="0" smtClean="0">
                <a:solidFill>
                  <a:srgbClr val="000000"/>
                </a:solidFill>
              </a:rPr>
              <a:t>コントロール」フォルカー・ザッテル</a:t>
            </a:r>
            <a:r>
              <a:rPr lang="ja-JP" altLang="ja-JP" dirty="0" smtClean="0"/>
              <a:t>監督</a:t>
            </a:r>
            <a:r>
              <a:rPr lang="en-US" altLang="ja-JP" dirty="0"/>
              <a:t>2011</a:t>
            </a:r>
            <a:endParaRPr lang="ja-JP" altLang="ja-JP" dirty="0"/>
          </a:p>
          <a:p>
            <a:r>
              <a:rPr lang="en-US" altLang="ja-JP" b="1" u="sng" dirty="0">
                <a:hlinkClick r:id="rId17"/>
              </a:rPr>
              <a:t>http://www.imageforum.co.jp/control/</a:t>
            </a:r>
            <a:endParaRPr lang="ja-JP" altLang="ja-JP" b="1" dirty="0"/>
          </a:p>
          <a:p>
            <a:r>
              <a:rPr lang="en-US" altLang="ja-JP" b="1" dirty="0"/>
              <a:t> </a:t>
            </a:r>
            <a:endParaRPr lang="ja-JP" altLang="ja-JP" b="1"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60</a:t>
            </a:fld>
            <a:endParaRPr kumimoji="1" lang="ja-JP" altLang="en-US"/>
          </a:p>
        </p:txBody>
      </p:sp>
    </p:spTree>
    <p:extLst>
      <p:ext uri="{BB962C8B-B14F-4D97-AF65-F5344CB8AC3E}">
        <p14:creationId xmlns:p14="http://schemas.microsoft.com/office/powerpoint/2010/main" val="3296513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聞く・話す・考える・考えほぐす</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en-US" dirty="0" smtClean="0"/>
              <a:t>3</a:t>
            </a:r>
            <a:r>
              <a:rPr lang="en-US" altLang="ja-JP" dirty="0" smtClean="0"/>
              <a:t>0</a:t>
            </a:r>
            <a:r>
              <a:rPr lang="ja-JP" altLang="en-US" dirty="0" smtClean="0"/>
              <a:t>人（５人の６グループ）</a:t>
            </a:r>
            <a:r>
              <a:rPr lang="ja-JP" altLang="en-US" dirty="0"/>
              <a:t>2</a:t>
            </a:r>
            <a:r>
              <a:rPr lang="ja-JP" altLang="en-US" dirty="0" smtClean="0"/>
              <a:t>０分＋</a:t>
            </a:r>
            <a:r>
              <a:rPr lang="en-US" altLang="ja-JP" dirty="0" smtClean="0"/>
              <a:t>20</a:t>
            </a:r>
            <a:r>
              <a:rPr lang="ja-JP" altLang="en-US" dirty="0" smtClean="0"/>
              <a:t>分＋１５分</a:t>
            </a:r>
            <a:endParaRPr lang="en-US" altLang="ja-JP" dirty="0" smtClean="0"/>
          </a:p>
          <a:p>
            <a:r>
              <a:rPr lang="ja-JP" altLang="en-US" dirty="0" smtClean="0"/>
              <a:t>（発言は、１回、１</a:t>
            </a:r>
            <a:r>
              <a:rPr lang="en-US" altLang="ja-JP" dirty="0" smtClean="0"/>
              <a:t>〜2</a:t>
            </a:r>
            <a:r>
              <a:rPr lang="ja-JP" altLang="en-US" dirty="0" smtClean="0"/>
              <a:t>分以内）</a:t>
            </a:r>
            <a:r>
              <a:rPr lang="ja-JP" altLang="ja-JP" dirty="0"/>
              <a:t> </a:t>
            </a:r>
            <a:r>
              <a:rPr lang="en-US" altLang="ja-JP" dirty="0" smtClean="0"/>
              <a:t>(</a:t>
            </a:r>
            <a:r>
              <a:rPr lang="ja-JP" altLang="en-US" dirty="0" smtClean="0"/>
              <a:t>全員、発言する）</a:t>
            </a:r>
            <a:endParaRPr lang="en-US" altLang="ja-JP" dirty="0" smtClean="0"/>
          </a:p>
          <a:p>
            <a:pPr marL="0" indent="0">
              <a:buNone/>
            </a:pPr>
            <a:r>
              <a:rPr lang="en-US" altLang="ja-JP" dirty="0" smtClean="0"/>
              <a:t>0. </a:t>
            </a:r>
            <a:r>
              <a:rPr lang="ja-JP" altLang="en-US" dirty="0" smtClean="0"/>
              <a:t>以下について考え、メモする　（数分間）</a:t>
            </a:r>
            <a:r>
              <a:rPr lang="en-US" altLang="ja-JP" dirty="0" smtClean="0"/>
              <a:t>(1</a:t>
            </a:r>
            <a:r>
              <a:rPr lang="ja-JP" altLang="en-US" dirty="0" smtClean="0"/>
              <a:t>分？）</a:t>
            </a:r>
            <a:endParaRPr lang="en-US" altLang="ja-JP" dirty="0" smtClean="0"/>
          </a:p>
          <a:p>
            <a:pPr marL="0" indent="0">
              <a:buNone/>
            </a:pPr>
            <a:r>
              <a:rPr kumimoji="1" lang="en-US" altLang="ja-JP" dirty="0" smtClean="0"/>
              <a:t>1.</a:t>
            </a:r>
            <a:r>
              <a:rPr kumimoji="1" lang="ja-JP" altLang="en-US" dirty="0" smtClean="0"/>
              <a:t>自己紹介（</a:t>
            </a:r>
            <a:r>
              <a:rPr lang="en-US" altLang="en-US" dirty="0" err="1" smtClean="0"/>
              <a:t>氏名、please</a:t>
            </a:r>
            <a:r>
              <a:rPr lang="en-US" altLang="en-US" dirty="0" smtClean="0"/>
              <a:t> call me ~.</a:t>
            </a:r>
            <a:r>
              <a:rPr kumimoji="1" lang="ja-JP" altLang="en-US" dirty="0" smtClean="0"/>
              <a:t>申し込み理由）</a:t>
            </a:r>
            <a:endParaRPr kumimoji="1" lang="en-US" altLang="ja-JP" dirty="0" smtClean="0"/>
          </a:p>
          <a:p>
            <a:pPr marL="0" indent="0">
              <a:buNone/>
            </a:pPr>
            <a:r>
              <a:rPr kumimoji="1" lang="en-US" altLang="ja-JP" dirty="0" smtClean="0"/>
              <a:t>2.</a:t>
            </a:r>
            <a:r>
              <a:rPr kumimoji="1" lang="ja-JP" altLang="en-US" dirty="0" smtClean="0"/>
              <a:t>映画を見ての</a:t>
            </a:r>
            <a:r>
              <a:rPr kumimoji="1" lang="en-US" altLang="ja-JP" dirty="0" smtClean="0"/>
              <a:t>self-questioning</a:t>
            </a:r>
            <a:r>
              <a:rPr kumimoji="1" lang="ja-JP" altLang="en-US" dirty="0" smtClean="0"/>
              <a:t>（大・中・小）</a:t>
            </a:r>
            <a:endParaRPr kumimoji="1" lang="en-US" altLang="ja-JP" dirty="0" smtClean="0"/>
          </a:p>
          <a:p>
            <a:pPr marL="0" indent="0">
              <a:buNone/>
            </a:pPr>
            <a:r>
              <a:rPr lang="ja-JP" altLang="ja-JP" dirty="0" smtClean="0"/>
              <a:t>　</a:t>
            </a:r>
            <a:r>
              <a:rPr lang="ja-JP" altLang="en-US" dirty="0" smtClean="0"/>
              <a:t>　</a:t>
            </a:r>
            <a:r>
              <a:rPr lang="en-US" altLang="ja-JP" dirty="0" smtClean="0"/>
              <a:t> (</a:t>
            </a:r>
            <a:r>
              <a:rPr lang="ja-JP" altLang="en-US" dirty="0" smtClean="0"/>
              <a:t>分からなかったこと）を訊く　（他からの発言）</a:t>
            </a:r>
            <a:endParaRPr lang="en-US" altLang="ja-JP" dirty="0" smtClean="0"/>
          </a:p>
          <a:p>
            <a:pPr marL="0" indent="0">
              <a:buNone/>
            </a:pPr>
            <a:r>
              <a:rPr lang="en-US" altLang="ja-JP" dirty="0" smtClean="0"/>
              <a:t>3.</a:t>
            </a:r>
            <a:r>
              <a:rPr lang="ja-JP" altLang="en-US" dirty="0" smtClean="0"/>
              <a:t>「学習支援者」の話で、わからなかったこと</a:t>
            </a:r>
            <a:endParaRPr lang="en-US" altLang="ja-JP" dirty="0" smtClean="0"/>
          </a:p>
          <a:p>
            <a:pPr marL="0" indent="0">
              <a:buNone/>
            </a:pPr>
            <a:r>
              <a:rPr lang="en-US" altLang="ja-JP" dirty="0" smtClean="0"/>
              <a:t>4.</a:t>
            </a:r>
            <a:r>
              <a:rPr lang="ja-JP" altLang="en-US" dirty="0" smtClean="0"/>
              <a:t>このカフェでアンラーンした（い）こと</a:t>
            </a:r>
            <a:endParaRPr lang="en-US" altLang="ja-JP" dirty="0" smtClean="0"/>
          </a:p>
          <a:p>
            <a:endParaRPr lang="en-US" altLang="ja-JP" dirty="0" smtClean="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61</a:t>
            </a:fld>
            <a:endParaRPr kumimoji="1" lang="ja-JP" altLang="en-US"/>
          </a:p>
        </p:txBody>
      </p:sp>
    </p:spTree>
    <p:extLst>
      <p:ext uri="{BB962C8B-B14F-4D97-AF65-F5344CB8AC3E}">
        <p14:creationId xmlns:p14="http://schemas.microsoft.com/office/powerpoint/2010/main" val="903470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65162"/>
          </a:xfrm>
        </p:spPr>
        <p:txBody>
          <a:bodyPr>
            <a:normAutofit/>
          </a:bodyPr>
          <a:lstStyle/>
          <a:p>
            <a:r>
              <a:rPr kumimoji="1" lang="ja-JP" altLang="en-US" sz="2800" dirty="0" smtClean="0"/>
              <a:t>銀行型教育</a:t>
            </a:r>
            <a:endParaRPr kumimoji="1" lang="ja-JP" altLang="en-US" sz="28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62</a:t>
            </a:fld>
            <a:endParaRPr kumimoji="1" lang="ja-JP" altLang="en-US"/>
          </a:p>
        </p:txBody>
      </p:sp>
      <p:pic>
        <p:nvPicPr>
          <p:cNvPr id="9" name="コンテンツ プレースホルダー 8" descr="CCF20170627.pdf"/>
          <p:cNvPicPr>
            <a:picLocks noGrp="1" noChangeAspect="1"/>
          </p:cNvPicPr>
          <p:nvPr>
            <p:ph idx="1"/>
          </p:nvPr>
        </p:nvPicPr>
        <p:blipFill>
          <a:blip r:embed="rId2" cstate="email">
            <a:extLst>
              <a:ext uri="{28A0092B-C50C-407E-A947-70E740481C1C}">
                <a14:useLocalDpi xmlns:a14="http://schemas.microsoft.com/office/drawing/2010/main"/>
              </a:ext>
            </a:extLst>
          </a:blip>
          <a:srcRect t="8310" b="8310"/>
          <a:stretch>
            <a:fillRect/>
          </a:stretch>
        </p:blipFill>
        <p:spPr>
          <a:xfrm>
            <a:off x="2273300" y="939800"/>
            <a:ext cx="4864100" cy="5746644"/>
          </a:xfrm>
        </p:spPr>
      </p:pic>
    </p:spTree>
    <p:extLst>
      <p:ext uri="{BB962C8B-B14F-4D97-AF65-F5344CB8AC3E}">
        <p14:creationId xmlns:p14="http://schemas.microsoft.com/office/powerpoint/2010/main" val="15299284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Reasoning</a:t>
            </a:r>
            <a:r>
              <a:rPr lang="ja-JP" altLang="ja-JP" dirty="0"/>
              <a:t>の勧め</a:t>
            </a:r>
            <a:br>
              <a:rPr lang="ja-JP" altLang="ja-JP" dirty="0"/>
            </a:b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r>
              <a:rPr lang="ja-JP" altLang="ja-JP" dirty="0"/>
              <a:t>考える</a:t>
            </a:r>
          </a:p>
          <a:p>
            <a:r>
              <a:rPr lang="ja-JP" altLang="ja-JP" dirty="0"/>
              <a:t>論理的思考</a:t>
            </a:r>
          </a:p>
          <a:p>
            <a:r>
              <a:rPr lang="en-US" altLang="ja-JP" dirty="0"/>
              <a:t>reasoning</a:t>
            </a:r>
            <a:endParaRPr lang="ja-JP" altLang="ja-JP" dirty="0"/>
          </a:p>
          <a:p>
            <a:r>
              <a:rPr lang="en-US" altLang="ja-JP" dirty="0"/>
              <a:t>(</a:t>
            </a:r>
            <a:r>
              <a:rPr lang="ja-JP" altLang="ja-JP" dirty="0"/>
              <a:t>推理・推論</a:t>
            </a:r>
            <a:r>
              <a:rPr lang="en-US" altLang="ja-JP" dirty="0"/>
              <a:t>)</a:t>
            </a:r>
            <a:r>
              <a:rPr lang="ja-JP" altLang="ja-JP" dirty="0"/>
              <a:t>　</a:t>
            </a:r>
            <a:r>
              <a:rPr lang="en-US" altLang="ja-JP" dirty="0"/>
              <a:t>[</a:t>
            </a:r>
            <a:r>
              <a:rPr lang="ja-JP" altLang="ja-JP" dirty="0"/>
              <a:t>通常：推論＝前提から結論を導き出すこと</a:t>
            </a:r>
            <a:r>
              <a:rPr lang="en-US" altLang="ja-JP" dirty="0"/>
              <a:t>]</a:t>
            </a:r>
            <a:endParaRPr lang="ja-JP" altLang="ja-JP" dirty="0"/>
          </a:p>
          <a:p>
            <a:r>
              <a:rPr lang="ja-JP" altLang="ja-JP" dirty="0"/>
              <a:t>理詰め</a:t>
            </a:r>
            <a:r>
              <a:rPr lang="en-US" altLang="ja-JP" dirty="0"/>
              <a:t> (</a:t>
            </a:r>
            <a:r>
              <a:rPr lang="ja-JP" altLang="ja-JP" dirty="0"/>
              <a:t>理屈</a:t>
            </a:r>
            <a:r>
              <a:rPr lang="en-US" altLang="ja-JP" dirty="0"/>
              <a:t>) </a:t>
            </a:r>
            <a:r>
              <a:rPr lang="ja-JP" altLang="ja-JP" dirty="0"/>
              <a:t>　</a:t>
            </a:r>
            <a:r>
              <a:rPr lang="en-US" altLang="ja-JP" dirty="0"/>
              <a:t>[</a:t>
            </a:r>
            <a:r>
              <a:rPr lang="ja-JP" altLang="ja-JP" dirty="0"/>
              <a:t>世の中理屈じゃない</a:t>
            </a:r>
            <a:r>
              <a:rPr lang="en-US" altLang="ja-JP" dirty="0"/>
              <a:t>]</a:t>
            </a:r>
            <a:r>
              <a:rPr lang="ja-JP" altLang="ja-JP" dirty="0"/>
              <a:t>か？</a:t>
            </a:r>
            <a:r>
              <a:rPr lang="en-US" altLang="ja-JP" dirty="0"/>
              <a:t>][</a:t>
            </a:r>
            <a:r>
              <a:rPr lang="ja-JP" altLang="ja-JP" dirty="0"/>
              <a:t>理屈に合っていることの説明</a:t>
            </a:r>
            <a:r>
              <a:rPr lang="en-US" altLang="ja-JP" dirty="0" smtClean="0"/>
              <a:t>]</a:t>
            </a:r>
            <a:r>
              <a:rPr lang="ja-JP" altLang="en-US" dirty="0" smtClean="0"/>
              <a:t>　（理屈と屁理屈を区別する。）</a:t>
            </a:r>
            <a:endParaRPr lang="ja-JP" altLang="ja-JP" dirty="0"/>
          </a:p>
          <a:p>
            <a:r>
              <a:rPr lang="en-US" altLang="ja-JP" dirty="0">
                <a:hlinkClick r:id="rId2" tooltip="理由の英語"/>
              </a:rPr>
              <a:t>理由</a:t>
            </a:r>
            <a:r>
              <a:rPr lang="en-US" altLang="ja-JP" dirty="0"/>
              <a:t>, </a:t>
            </a:r>
            <a:r>
              <a:rPr lang="en-US" altLang="ja-JP" dirty="0">
                <a:hlinkClick r:id="rId3" tooltip="根拠の英語"/>
              </a:rPr>
              <a:t>根拠</a:t>
            </a:r>
            <a:r>
              <a:rPr lang="en-US" altLang="ja-JP" dirty="0"/>
              <a:t>, わけ、</a:t>
            </a:r>
            <a:r>
              <a:rPr lang="en-US" altLang="ja-JP" dirty="0" smtClean="0"/>
              <a:t>論拠</a:t>
            </a:r>
            <a:r>
              <a:rPr lang="ja-JP" altLang="en-US" dirty="0" smtClean="0"/>
              <a:t>（名詞）</a:t>
            </a:r>
            <a:endParaRPr lang="ja-JP" altLang="ja-JP" dirty="0"/>
          </a:p>
          <a:p>
            <a:r>
              <a:rPr lang="en-US" altLang="ja-JP" dirty="0"/>
              <a:t>reason(</a:t>
            </a:r>
            <a:r>
              <a:rPr lang="ja-JP" altLang="ja-JP" dirty="0"/>
              <a:t>動詞</a:t>
            </a:r>
            <a:r>
              <a:rPr lang="en-US" altLang="ja-JP" dirty="0"/>
              <a:t>)</a:t>
            </a:r>
            <a:endParaRPr lang="ja-JP" altLang="ja-JP" dirty="0"/>
          </a:p>
          <a:p>
            <a:r>
              <a:rPr lang="en-US" altLang="ja-JP" dirty="0"/>
              <a:t> </a:t>
            </a:r>
            <a:endParaRPr lang="ja-JP" altLang="ja-JP" dirty="0"/>
          </a:p>
          <a:p>
            <a:r>
              <a:rPr lang="en-US" altLang="ja-JP" dirty="0"/>
              <a:t>reasoning</a:t>
            </a:r>
            <a:r>
              <a:rPr lang="ja-JP" altLang="ja-JP" dirty="0"/>
              <a:t>的議論：「△△。なぜなら▽▽だから」</a:t>
            </a:r>
          </a:p>
          <a:p>
            <a:r>
              <a:rPr lang="ja-JP" altLang="ja-JP" dirty="0"/>
              <a:t>　　　　　　　　</a:t>
            </a:r>
            <a:r>
              <a:rPr lang="ja-JP" altLang="en-US" dirty="0" smtClean="0"/>
              <a:t>　　　</a:t>
            </a:r>
            <a:r>
              <a:rPr lang="ja-JP" altLang="ja-JP" dirty="0"/>
              <a:t>　「結論＋論拠」　　　　　　　　</a:t>
            </a:r>
            <a:r>
              <a:rPr lang="ja-JP" altLang="en-US" dirty="0" smtClean="0"/>
              <a:t>　　　　</a:t>
            </a:r>
            <a:r>
              <a:rPr lang="ja-JP" altLang="ja-JP" dirty="0" smtClean="0"/>
              <a:t>の</a:t>
            </a:r>
            <a:r>
              <a:rPr lang="ja-JP" altLang="ja-JP" dirty="0"/>
              <a:t>反復（対話）</a:t>
            </a:r>
          </a:p>
          <a:p>
            <a:r>
              <a:rPr lang="ja-JP" altLang="ja-JP" dirty="0"/>
              <a:t>　　　　　　　　</a:t>
            </a:r>
            <a:r>
              <a:rPr lang="ja-JP" altLang="en-US" dirty="0" smtClean="0"/>
              <a:t>　　　</a:t>
            </a:r>
            <a:r>
              <a:rPr lang="ja-JP" altLang="ja-JP" dirty="0"/>
              <a:t>　「陳述＋理由」</a:t>
            </a:r>
          </a:p>
          <a:p>
            <a:r>
              <a:rPr lang="en-US" altLang="ja-JP" dirty="0"/>
              <a:t> </a:t>
            </a:r>
            <a:r>
              <a:rPr lang="ja-JP" altLang="ja-JP" dirty="0"/>
              <a:t>✖</a:t>
            </a:r>
            <a:r>
              <a:rPr lang="en-US" altLang="ja-JP" dirty="0"/>
              <a:t>️</a:t>
            </a:r>
            <a:r>
              <a:rPr lang="ja-JP" altLang="ja-JP" dirty="0"/>
              <a:t>：結論だけでは議論ではない。（理由を言う）</a:t>
            </a:r>
          </a:p>
          <a:p>
            <a:r>
              <a:rPr lang="ja-JP" altLang="ja-JP" dirty="0"/>
              <a:t>　✖</a:t>
            </a:r>
            <a:r>
              <a:rPr lang="en-US" altLang="ja-JP" dirty="0"/>
              <a:t>️</a:t>
            </a:r>
            <a:r>
              <a:rPr lang="ja-JP" altLang="ja-JP" dirty="0"/>
              <a:t>：論拠だけでも議論ではない。（屁理屈になる）</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63</a:t>
            </a:fld>
            <a:endParaRPr kumimoji="1" lang="ja-JP" altLang="en-US"/>
          </a:p>
        </p:txBody>
      </p:sp>
    </p:spTree>
    <p:extLst>
      <p:ext uri="{BB962C8B-B14F-4D97-AF65-F5344CB8AC3E}">
        <p14:creationId xmlns:p14="http://schemas.microsoft.com/office/powerpoint/2010/main" val="1406058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Questions</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pPr marL="514350" indent="-514350">
              <a:buAutoNum type="arabicPeriod"/>
            </a:pPr>
            <a:r>
              <a:rPr lang="ja-JP" altLang="en-US" dirty="0" smtClean="0"/>
              <a:t>映画を見て、理解できなかったこと、疑問に思った所、もっと知りたいと思ったことを、自分の言葉で、発言する。（１回、一人１</a:t>
            </a:r>
            <a:r>
              <a:rPr lang="en-US" altLang="ja-JP" dirty="0" smtClean="0"/>
              <a:t>〜</a:t>
            </a:r>
            <a:r>
              <a:rPr lang="ja-JP" altLang="en-US" dirty="0" smtClean="0"/>
              <a:t>２分）</a:t>
            </a:r>
            <a:endParaRPr lang="en-US" altLang="ja-JP" dirty="0" smtClean="0"/>
          </a:p>
          <a:p>
            <a:pPr marL="0" indent="0">
              <a:buNone/>
            </a:pPr>
            <a:r>
              <a:rPr lang="ja-JP" altLang="en-US" dirty="0" smtClean="0"/>
              <a:t>（どんな瑣末な（初心者的な）ことだと思ってしまっていることでも、呈示すること）その疑問に対して、答えられると思った人は、誰かが、必ず、その場で、</a:t>
            </a:r>
            <a:endParaRPr lang="en-US" altLang="ja-JP" dirty="0" smtClean="0"/>
          </a:p>
          <a:p>
            <a:pPr marL="0" indent="0">
              <a:buNone/>
            </a:pPr>
            <a:r>
              <a:rPr lang="ja-JP" altLang="en-US" dirty="0" smtClean="0"/>
              <a:t>その答え（と思ったこと）を簡潔に呈示する。（絶えず質疑の内容・意味を確認するように発話する。）（２巡目、３巡目と繰り返す。）</a:t>
            </a:r>
            <a:endParaRPr lang="en-US" altLang="ja-JP" dirty="0" smtClean="0"/>
          </a:p>
          <a:p>
            <a:pPr marL="0" indent="0">
              <a:buNone/>
            </a:pPr>
            <a:r>
              <a:rPr lang="ja-JP" altLang="en-US" dirty="0" smtClean="0"/>
              <a:t>（発言には、その発言の理由も必ず述べること、　なぜそう思うのか？）</a:t>
            </a:r>
            <a:endParaRPr lang="en-US" altLang="ja-JP" dirty="0" smtClean="0"/>
          </a:p>
          <a:p>
            <a:pPr marL="0" indent="0">
              <a:buNone/>
            </a:pPr>
            <a:r>
              <a:rPr lang="ja-JP" altLang="en-US" dirty="0" smtClean="0"/>
              <a:t>（相手の発言には、その理由を必ず聞く。言わない場合には、訊く。）</a:t>
            </a:r>
            <a:endParaRPr lang="en-US" altLang="ja-JP" dirty="0" smtClean="0"/>
          </a:p>
          <a:p>
            <a:pPr marL="0" indent="0">
              <a:buNone/>
            </a:pPr>
            <a:endParaRPr lang="en-US" altLang="ja-JP" dirty="0" smtClean="0"/>
          </a:p>
          <a:p>
            <a:pPr marL="514350" indent="-514350">
              <a:buAutoNum type="arabicPeriod" startAt="2"/>
            </a:pPr>
            <a:r>
              <a:rPr lang="ja-JP" altLang="en-US" dirty="0" smtClean="0"/>
              <a:t>日々の生活において、どんな手段を用いて、どのように情報を取得しているのか。</a:t>
            </a:r>
            <a:endParaRPr lang="en-US" altLang="ja-JP" dirty="0" smtClean="0"/>
          </a:p>
          <a:p>
            <a:pPr marL="0" indent="0">
              <a:buNone/>
            </a:pPr>
            <a:endParaRPr lang="en-US" altLang="ja-JP" dirty="0" smtClean="0"/>
          </a:p>
          <a:p>
            <a:pPr marL="0" indent="0">
              <a:buNone/>
            </a:pPr>
            <a:r>
              <a:rPr lang="ja-JP" altLang="ja-JP" dirty="0"/>
              <a:t>　</a:t>
            </a:r>
            <a:r>
              <a:rPr lang="ja-JP" altLang="en-US" dirty="0" smtClean="0"/>
              <a:t>　（具体的：自分だけの独自の方法）を述べる。</a:t>
            </a:r>
            <a:endParaRPr lang="en-US" altLang="ja-JP" dirty="0" smtClean="0"/>
          </a:p>
          <a:p>
            <a:pPr marL="0" indent="0">
              <a:buNone/>
            </a:pPr>
            <a:endParaRPr lang="en-US" altLang="ja-JP" dirty="0" smtClean="0"/>
          </a:p>
          <a:p>
            <a:pPr marL="0" indent="0">
              <a:buNone/>
            </a:pPr>
            <a:r>
              <a:rPr kumimoji="1" lang="ja-JP" altLang="en-US" dirty="0" smtClean="0"/>
              <a:t>　　　自分が信頼している情報源は何か、を伝える。</a:t>
            </a:r>
            <a:endParaRPr kumimoji="1" lang="en-US" altLang="ja-JP" dirty="0" smtClean="0"/>
          </a:p>
          <a:p>
            <a:pPr marL="0" indent="0">
              <a:buNone/>
            </a:pPr>
            <a:r>
              <a:rPr lang="ja-JP" altLang="en-US" dirty="0" smtClean="0"/>
              <a:t>　　</a:t>
            </a:r>
            <a:r>
              <a:rPr lang="ja-JP" altLang="en-US" sz="1400" dirty="0" smtClean="0"/>
              <a:t>（広報誌</a:t>
            </a:r>
            <a:r>
              <a:rPr lang="en-US" altLang="ja-JP" sz="1400" dirty="0" smtClean="0"/>
              <a:t>?</a:t>
            </a:r>
            <a:r>
              <a:rPr lang="ja-JP" altLang="en-US" sz="1400" dirty="0" smtClean="0"/>
              <a:t>、区役所窓口</a:t>
            </a:r>
            <a:r>
              <a:rPr lang="en-US" altLang="ja-JP" sz="1400" dirty="0" smtClean="0"/>
              <a:t>?</a:t>
            </a:r>
            <a:r>
              <a:rPr lang="ja-JP" altLang="en-US" sz="1400" dirty="0" smtClean="0"/>
              <a:t>、区民大学？、図書館？ミュージアム？自主映画？）</a:t>
            </a:r>
            <a:endParaRPr kumimoji="1" lang="ja-JP" altLang="en-US" sz="14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64</a:t>
            </a:fld>
            <a:endParaRPr kumimoji="1" lang="ja-JP" altLang="en-US" dirty="0"/>
          </a:p>
        </p:txBody>
      </p:sp>
    </p:spTree>
    <p:extLst>
      <p:ext uri="{BB962C8B-B14F-4D97-AF65-F5344CB8AC3E}">
        <p14:creationId xmlns:p14="http://schemas.microsoft.com/office/powerpoint/2010/main" val="155052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人権？</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人権＝</a:t>
            </a:r>
            <a:r>
              <a:rPr kumimoji="1" lang="en-US" altLang="ja-JP" dirty="0" smtClean="0"/>
              <a:t>human</a:t>
            </a:r>
            <a:r>
              <a:rPr kumimoji="1" lang="ja-JP" altLang="en-US" dirty="0" smtClean="0"/>
              <a:t> </a:t>
            </a:r>
            <a:r>
              <a:rPr kumimoji="1" lang="en-US" altLang="ja-JP" dirty="0" smtClean="0"/>
              <a:t>rights</a:t>
            </a:r>
            <a:r>
              <a:rPr kumimoji="1" lang="ja-JP" altLang="en-US" dirty="0" smtClean="0"/>
              <a:t>の日本語翻訳語</a:t>
            </a:r>
            <a:endParaRPr kumimoji="1" lang="en-US" altLang="ja-JP" dirty="0" smtClean="0"/>
          </a:p>
          <a:p>
            <a:r>
              <a:rPr lang="ja-JP" altLang="en-US" dirty="0" smtClean="0"/>
              <a:t>　　　　　</a:t>
            </a:r>
            <a:r>
              <a:rPr lang="en-US" altLang="ja-JP" dirty="0" smtClean="0"/>
              <a:t>(</a:t>
            </a:r>
            <a:r>
              <a:rPr lang="ja-JP" altLang="en-US" dirty="0" smtClean="0"/>
              <a:t>人間の？、権利？</a:t>
            </a:r>
            <a:r>
              <a:rPr lang="en-US" altLang="ja-JP" dirty="0" smtClean="0"/>
              <a:t>)   </a:t>
            </a:r>
            <a:r>
              <a:rPr lang="ja-JP" altLang="en-US" dirty="0" smtClean="0"/>
              <a:t>人間の権利？</a:t>
            </a:r>
            <a:endParaRPr lang="en-US" altLang="ja-JP" dirty="0"/>
          </a:p>
          <a:p>
            <a:r>
              <a:rPr kumimoji="1" lang="en-US" altLang="ja-JP" dirty="0" smtClean="0"/>
              <a:t>Human=</a:t>
            </a:r>
            <a:r>
              <a:rPr kumimoji="1" lang="ja-JP" altLang="en-US" dirty="0" smtClean="0"/>
              <a:t>人間の（＝</a:t>
            </a:r>
            <a:r>
              <a:rPr kumimoji="1" lang="en-US" altLang="ja-JP" dirty="0" smtClean="0"/>
              <a:t>divine</a:t>
            </a:r>
            <a:r>
              <a:rPr kumimoji="1" lang="ja-JP" altLang="en-US" dirty="0" smtClean="0"/>
              <a:t>神の、ではない）</a:t>
            </a:r>
            <a:endParaRPr kumimoji="1" lang="en-US" altLang="ja-JP" dirty="0" smtClean="0"/>
          </a:p>
          <a:p>
            <a:r>
              <a:rPr kumimoji="1" lang="en-US" altLang="ja-JP" dirty="0" smtClean="0"/>
              <a:t>Right=a.</a:t>
            </a:r>
            <a:r>
              <a:rPr kumimoji="1" lang="ja-JP" altLang="en-US" dirty="0" smtClean="0"/>
              <a:t>「正しい」</a:t>
            </a:r>
            <a:endParaRPr kumimoji="1" lang="en-US" altLang="ja-JP" dirty="0" smtClean="0"/>
          </a:p>
          <a:p>
            <a:r>
              <a:rPr lang="ja-JP" altLang="ja-JP" dirty="0"/>
              <a:t>　</a:t>
            </a:r>
            <a:r>
              <a:rPr lang="ja-JP" altLang="en-US" dirty="0" smtClean="0"/>
              <a:t>　　　</a:t>
            </a:r>
            <a:r>
              <a:rPr kumimoji="1" lang="en-US" altLang="ja-JP" dirty="0" smtClean="0"/>
              <a:t>n.1.</a:t>
            </a:r>
            <a:r>
              <a:rPr kumimoji="1" lang="ja-JP" altLang="en-US" dirty="0" smtClean="0"/>
              <a:t>正しいこと、</a:t>
            </a:r>
            <a:r>
              <a:rPr kumimoji="1" lang="en-US" altLang="ja-JP" dirty="0" smtClean="0"/>
              <a:t>2.</a:t>
            </a:r>
            <a:r>
              <a:rPr kumimoji="1" lang="ja-JP" altLang="en-US" dirty="0" smtClean="0"/>
              <a:t>権利（？利権？）</a:t>
            </a:r>
            <a:endParaRPr kumimoji="1" lang="en-US" altLang="ja-JP" dirty="0" smtClean="0"/>
          </a:p>
          <a:p>
            <a:r>
              <a:rPr lang="ja-JP" altLang="ja-JP" dirty="0"/>
              <a:t>　</a:t>
            </a:r>
            <a:r>
              <a:rPr lang="ja-JP" altLang="en-US" dirty="0" smtClean="0"/>
              <a:t>　　　　</a:t>
            </a:r>
            <a:r>
              <a:rPr lang="en-US" altLang="ja-JP" dirty="0" smtClean="0"/>
              <a:t>3.</a:t>
            </a:r>
            <a:r>
              <a:rPr lang="ja-JP" altLang="en-US" dirty="0" smtClean="0"/>
              <a:t>右（右＝正、左＝悪の身体観）</a:t>
            </a:r>
            <a:endParaRPr lang="en-US" altLang="ja-JP" dirty="0" smtClean="0"/>
          </a:p>
          <a:p>
            <a:r>
              <a:rPr lang="en-US" altLang="ja-JP" dirty="0" smtClean="0"/>
              <a:t>Right=morally good, legal claim.</a:t>
            </a:r>
          </a:p>
          <a:p>
            <a:r>
              <a:rPr kumimoji="1" lang="en-US" altLang="ja-JP" dirty="0" smtClean="0"/>
              <a:t>&lt;</a:t>
            </a:r>
            <a:r>
              <a:rPr kumimoji="1" lang="ja-JP" altLang="en-US" dirty="0" smtClean="0"/>
              <a:t>権利＞＝</a:t>
            </a:r>
            <a:r>
              <a:rPr lang="ja-JP" altLang="en-US" dirty="0" smtClean="0"/>
              <a:t>「</a:t>
            </a:r>
            <a:r>
              <a:rPr kumimoji="1" lang="ja-JP" altLang="en-US" u="sng" dirty="0" smtClean="0"/>
              <a:t>法的に正しいと</a:t>
            </a:r>
            <a:r>
              <a:rPr kumimoji="1" lang="en-US" altLang="ja-JP" u="sng" dirty="0" smtClean="0"/>
              <a:t>,</a:t>
            </a:r>
            <a:r>
              <a:rPr kumimoji="1" lang="ja-JP" altLang="en-US" u="sng" dirty="0" smtClean="0"/>
              <a:t>主張できること</a:t>
            </a:r>
            <a:r>
              <a:rPr kumimoji="1" lang="ja-JP" altLang="en-US" dirty="0" smtClean="0"/>
              <a:t>」　　　（法治国家）</a:t>
            </a:r>
            <a:r>
              <a:rPr kumimoji="1" lang="en-US" altLang="ja-JP" dirty="0" smtClean="0"/>
              <a:t> (but,</a:t>
            </a:r>
            <a:r>
              <a:rPr kumimoji="1" lang="ja-JP" altLang="en-US" dirty="0" smtClean="0"/>
              <a:t>日本語で力関係・利権のこと）</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7</a:t>
            </a:fld>
            <a:endParaRPr kumimoji="1" lang="ja-JP" altLang="en-US"/>
          </a:p>
        </p:txBody>
      </p:sp>
    </p:spTree>
    <p:extLst>
      <p:ext uri="{BB962C8B-B14F-4D97-AF65-F5344CB8AC3E}">
        <p14:creationId xmlns:p14="http://schemas.microsoft.com/office/powerpoint/2010/main" val="145450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（基本的）人権</a:t>
            </a:r>
            <a:r>
              <a:rPr kumimoji="1" lang="ja-JP" altLang="en-US" dirty="0" smtClean="0"/>
              <a:t>　（歴史）</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人が生まれながらにして、単に人間であるということ</a:t>
            </a:r>
            <a:r>
              <a:rPr kumimoji="1" lang="ja-JP" altLang="en-US" smtClean="0"/>
              <a:t>に基づいて</a:t>
            </a:r>
            <a:r>
              <a:rPr lang="ja-JP" altLang="en-US" smtClean="0"/>
              <a:t>持っている</a:t>
            </a:r>
            <a:r>
              <a:rPr kumimoji="1" lang="ja-JP" altLang="en-US" smtClean="0"/>
              <a:t>普遍的</a:t>
            </a:r>
            <a:r>
              <a:rPr kumimoji="1" lang="ja-JP" altLang="en-US" dirty="0" smtClean="0"/>
              <a:t>権利</a:t>
            </a:r>
            <a:r>
              <a:rPr kumimoji="1" lang="ja-JP" altLang="en-US" smtClean="0"/>
              <a:t>を言う。　　　　　　　　　 </a:t>
            </a:r>
            <a:r>
              <a:rPr kumimoji="1" lang="en-US" altLang="ja-JP" smtClean="0"/>
              <a:t>(</a:t>
            </a:r>
            <a:r>
              <a:rPr kumimoji="1" lang="ja-JP" altLang="en-US" dirty="0" smtClean="0"/>
              <a:t>国家権力によって侵されることがない）</a:t>
            </a:r>
            <a:endParaRPr kumimoji="1" lang="en-US" altLang="ja-JP" dirty="0" smtClean="0"/>
          </a:p>
          <a:p>
            <a:r>
              <a:rPr lang="en-US" altLang="ja-JP" dirty="0" smtClean="0"/>
              <a:t>(</a:t>
            </a:r>
            <a:r>
              <a:rPr lang="ja-JP" altLang="en-US" dirty="0" smtClean="0"/>
              <a:t>西欧）近代自然法思想に発し、マグナ・カルタ</a:t>
            </a:r>
            <a:r>
              <a:rPr lang="en-US" altLang="ja-JP" dirty="0" smtClean="0"/>
              <a:t>1215</a:t>
            </a:r>
            <a:r>
              <a:rPr lang="ja-JP" altLang="en-US" dirty="0" smtClean="0"/>
              <a:t>・権利章典</a:t>
            </a:r>
            <a:r>
              <a:rPr lang="en-US" altLang="ja-JP" dirty="0" smtClean="0"/>
              <a:t>1689,</a:t>
            </a:r>
            <a:r>
              <a:rPr lang="ja-JP" altLang="en-US" dirty="0" smtClean="0"/>
              <a:t>バージニア権利章典・アメリカ独立宣言</a:t>
            </a:r>
            <a:r>
              <a:rPr lang="en-US" altLang="ja-JP" dirty="0" smtClean="0"/>
              <a:t>1776,</a:t>
            </a:r>
            <a:r>
              <a:rPr lang="ja-JP" altLang="en-US" dirty="0" smtClean="0"/>
              <a:t>フランス人権宣言</a:t>
            </a:r>
            <a:r>
              <a:rPr lang="en-US" altLang="ja-JP" dirty="0" smtClean="0"/>
              <a:t>1789</a:t>
            </a:r>
            <a:r>
              <a:rPr lang="ja-JP" altLang="en-US" dirty="0" smtClean="0"/>
              <a:t>に成文化。</a:t>
            </a:r>
            <a:endParaRPr lang="en-US" altLang="ja-JP" dirty="0" smtClean="0"/>
          </a:p>
          <a:p>
            <a:r>
              <a:rPr kumimoji="1" lang="ja-JP" altLang="en-US" dirty="0" smtClean="0"/>
              <a:t>世界人権宣言（</a:t>
            </a:r>
            <a:r>
              <a:rPr kumimoji="1" lang="en-US" altLang="ja-JP" dirty="0" smtClean="0"/>
              <a:t>1948</a:t>
            </a:r>
            <a:r>
              <a:rPr kumimoji="1" lang="ja-JP" altLang="en-US" dirty="0" smtClean="0"/>
              <a:t>年国連総会で採択）</a:t>
            </a:r>
            <a:endParaRPr kumimoji="1" lang="en-US" altLang="ja-JP" dirty="0" smtClean="0"/>
          </a:p>
          <a:p>
            <a:r>
              <a:rPr lang="ja-JP" altLang="en-US" dirty="0" smtClean="0"/>
              <a:t>国際人権規約（</a:t>
            </a:r>
            <a:r>
              <a:rPr lang="en-US" altLang="ja-JP" dirty="0" smtClean="0"/>
              <a:t>1976</a:t>
            </a:r>
            <a:r>
              <a:rPr lang="ja-JP" altLang="en-US" dirty="0" smtClean="0"/>
              <a:t>年発効）宣言の条約化。</a:t>
            </a:r>
            <a:endParaRPr lang="en-US" altLang="ja-JP" dirty="0" smtClean="0"/>
          </a:p>
          <a:p>
            <a:r>
              <a:rPr lang="ja-JP" altLang="ja-JP" dirty="0"/>
              <a:t>国連（</a:t>
            </a:r>
            <a:r>
              <a:rPr lang="en-US" altLang="ja-JP" dirty="0"/>
              <a:t>2005</a:t>
            </a:r>
            <a:r>
              <a:rPr lang="ja-JP" altLang="ja-JP" dirty="0"/>
              <a:t>年〜）人権の主流化（アナン事務総長）</a:t>
            </a:r>
          </a:p>
          <a:p>
            <a:r>
              <a:rPr lang="ja-JP" altLang="ja-JP" dirty="0"/>
              <a:t>国連人権理事会（</a:t>
            </a:r>
            <a:r>
              <a:rPr lang="en-US" altLang="ja-JP" dirty="0"/>
              <a:t>2006</a:t>
            </a:r>
            <a:r>
              <a:rPr lang="ja-JP" altLang="ja-JP" dirty="0"/>
              <a:t>年〜）</a:t>
            </a:r>
            <a:r>
              <a:rPr lang="ja-JP" altLang="ja-JP" dirty="0" smtClean="0"/>
              <a:t>、</a:t>
            </a:r>
            <a:endParaRPr lang="en-US" altLang="ja-JP" dirty="0" smtClean="0"/>
          </a:p>
          <a:p>
            <a:r>
              <a:rPr lang="en-US" altLang="ja-JP" dirty="0" err="1"/>
              <a:t>国連人権高等弁務官</a:t>
            </a:r>
            <a:r>
              <a:rPr lang="en-US" altLang="ja-JP" dirty="0" err="1" smtClean="0"/>
              <a:t>事務所OHCHR</a:t>
            </a:r>
            <a:r>
              <a:rPr lang="ja-JP" altLang="ja-JP" dirty="0"/>
              <a:t>の機能強化</a:t>
            </a:r>
          </a:p>
          <a:p>
            <a:endParaRPr lang="en-US" altLang="ja-JP" dirty="0" smtClean="0"/>
          </a:p>
          <a:p>
            <a:endParaRPr kumimoji="1" lang="en-US" altLang="ja-JP" dirty="0"/>
          </a:p>
          <a:p>
            <a:endParaRPr lang="en-US" altLang="ja-JP" dirty="0" smtClean="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8</a:t>
            </a:fld>
            <a:endParaRPr kumimoji="1" lang="ja-JP" altLang="en-US"/>
          </a:p>
        </p:txBody>
      </p:sp>
    </p:spTree>
    <p:extLst>
      <p:ext uri="{BB962C8B-B14F-4D97-AF65-F5344CB8AC3E}">
        <p14:creationId xmlns:p14="http://schemas.microsoft.com/office/powerpoint/2010/main" val="36057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6250" y="274638"/>
            <a:ext cx="8229600" cy="1143000"/>
          </a:xfrm>
        </p:spPr>
        <p:txBody>
          <a:bodyPr>
            <a:noAutofit/>
          </a:bodyPr>
          <a:lstStyle/>
          <a:p>
            <a:r>
              <a:rPr kumimoji="1" lang="ja-JP" altLang="en-US" sz="2400" dirty="0" smtClean="0"/>
              <a:t>日本と原発</a:t>
            </a:r>
            <a:r>
              <a:rPr kumimoji="1" lang="en-US" altLang="ja-JP" sz="2400" dirty="0" smtClean="0"/>
              <a:t/>
            </a:r>
            <a:br>
              <a:rPr kumimoji="1" lang="en-US" altLang="ja-JP" sz="2400" dirty="0" smtClean="0"/>
            </a:br>
            <a:r>
              <a:rPr lang="ja-JP" altLang="en-US" sz="2400" dirty="0" smtClean="0"/>
              <a:t>私たちは原発で幸せですか？</a:t>
            </a:r>
            <a:r>
              <a:rPr lang="en-US" altLang="ja-JP" sz="2400" dirty="0" smtClean="0"/>
              <a:t/>
            </a:r>
            <a:br>
              <a:rPr lang="en-US" altLang="ja-JP" sz="2400" dirty="0" smtClean="0"/>
            </a:br>
            <a:r>
              <a:rPr lang="en-US" altLang="ja-JP" sz="2400" dirty="0" smtClean="0"/>
              <a:t>2014</a:t>
            </a:r>
            <a:r>
              <a:rPr lang="ja-JP" altLang="en-US" sz="2400" dirty="0" smtClean="0"/>
              <a:t>年　河合弘之監督　（</a:t>
            </a:r>
            <a:r>
              <a:rPr lang="en-US" altLang="ja-JP" sz="2400" dirty="0" smtClean="0"/>
              <a:t>137</a:t>
            </a:r>
            <a:r>
              <a:rPr lang="ja-JP" altLang="en-US" sz="2400" dirty="0" smtClean="0"/>
              <a:t>分）</a:t>
            </a:r>
            <a:endParaRPr kumimoji="1" lang="ja-JP" altLang="en-US" sz="2400" dirty="0"/>
          </a:p>
        </p:txBody>
      </p:sp>
      <p:sp>
        <p:nvSpPr>
          <p:cNvPr id="4" name="スライド番号プレースホルダー 3"/>
          <p:cNvSpPr>
            <a:spLocks noGrp="1"/>
          </p:cNvSpPr>
          <p:nvPr>
            <p:ph type="sldNum" sz="quarter" idx="12"/>
          </p:nvPr>
        </p:nvSpPr>
        <p:spPr/>
        <p:txBody>
          <a:bodyPr/>
          <a:lstStyle/>
          <a:p>
            <a:fld id="{1485E70F-0598-F747-837F-05FA53FE69DB}" type="slidenum">
              <a:rPr kumimoji="1" lang="ja-JP" altLang="en-US" smtClean="0"/>
              <a:t>9</a:t>
            </a:fld>
            <a:endParaRPr kumimoji="1" lang="ja-JP" altLang="en-US"/>
          </a:p>
        </p:txBody>
      </p:sp>
      <p:pic>
        <p:nvPicPr>
          <p:cNvPr id="8" name="図 7" descr="DVD_nihintogenpatsu_main-213x30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71650" y="2032000"/>
            <a:ext cx="2705100" cy="3810000"/>
          </a:xfrm>
          <a:prstGeom prst="rect">
            <a:avLst/>
          </a:prstGeom>
        </p:spPr>
      </p:pic>
      <p:pic>
        <p:nvPicPr>
          <p:cNvPr id="9" name="図 8" descr="DVD_nihintogenpatsu_back-213x30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91050" y="2032000"/>
            <a:ext cx="2705100" cy="3810000"/>
          </a:xfrm>
          <a:prstGeom prst="rect">
            <a:avLst/>
          </a:prstGeom>
        </p:spPr>
      </p:pic>
      <p:sp>
        <p:nvSpPr>
          <p:cNvPr id="10" name="コンテンツ プレースホルダー 9"/>
          <p:cNvSpPr>
            <a:spLocks noGrp="1"/>
          </p:cNvSpPr>
          <p:nvPr>
            <p:ph idx="1"/>
          </p:nvPr>
        </p:nvSpPr>
        <p:spPr/>
        <p:txBody>
          <a:bodyPr/>
          <a:lstStyle/>
          <a:p>
            <a:pPr marL="0" indent="0">
              <a:buNone/>
            </a:pPr>
            <a:endParaRPr kumimoji="1" lang="ja-JP" altLang="en-US" dirty="0"/>
          </a:p>
        </p:txBody>
      </p:sp>
    </p:spTree>
    <p:extLst>
      <p:ext uri="{BB962C8B-B14F-4D97-AF65-F5344CB8AC3E}">
        <p14:creationId xmlns:p14="http://schemas.microsoft.com/office/powerpoint/2010/main" val="3410235375"/>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4571</TotalTime>
  <Words>4361</Words>
  <Application>Microsoft Macintosh PowerPoint</Application>
  <PresentationFormat>画面に合わせる (4:3)</PresentationFormat>
  <Paragraphs>545</Paragraphs>
  <Slides>64</Slides>
  <Notes>1</Notes>
  <HiddenSlides>0</HiddenSlides>
  <MMClips>0</MMClips>
  <ScaleCrop>false</ScaleCrop>
  <HeadingPairs>
    <vt:vector size="4" baseType="variant">
      <vt:variant>
        <vt:lpstr>テーマ</vt:lpstr>
      </vt:variant>
      <vt:variant>
        <vt:i4>1</vt:i4>
      </vt:variant>
      <vt:variant>
        <vt:lpstr>スライド タイトル</vt:lpstr>
      </vt:variant>
      <vt:variant>
        <vt:i4>64</vt:i4>
      </vt:variant>
    </vt:vector>
  </HeadingPairs>
  <TitlesOfParts>
    <vt:vector size="65" baseType="lpstr">
      <vt:lpstr>ホワイト</vt:lpstr>
      <vt:lpstr>大田区</vt:lpstr>
      <vt:lpstr>文教大学国際学部椎野信雄</vt:lpstr>
      <vt:lpstr>「じんけんカフェ」 </vt:lpstr>
      <vt:lpstr>本日のスケジュール</vt:lpstr>
      <vt:lpstr> 法務省人権擁護局：主な人権課題 http://www.moj.go.jp/JINKEN/kadai.html  </vt:lpstr>
      <vt:lpstr>PowerPoint プレゼンテーション</vt:lpstr>
      <vt:lpstr>人権？</vt:lpstr>
      <vt:lpstr>（基本的）人権　（歴史）</vt:lpstr>
      <vt:lpstr>日本と原発 私たちは原発で幸せですか？ 2014年　河合弘之監督　（137分）</vt:lpstr>
      <vt:lpstr> 河合弘之監督（弁護士） </vt:lpstr>
      <vt:lpstr>監督： 弁護士 河合弘之 </vt:lpstr>
      <vt:lpstr>構成・監修： 弁護士 海渡雄一 </vt:lpstr>
      <vt:lpstr>制作協力： 木村結 </vt:lpstr>
      <vt:lpstr>原子力ムラ</vt:lpstr>
      <vt:lpstr>日本と原発 ストーリー </vt:lpstr>
      <vt:lpstr>日本と原発 ストーリー</vt:lpstr>
      <vt:lpstr>『原発訴訟』とは？ </vt:lpstr>
      <vt:lpstr>運転差止訴訟 </vt:lpstr>
      <vt:lpstr>刑事告訴・告発 </vt:lpstr>
      <vt:lpstr>原発賠償問題 </vt:lpstr>
      <vt:lpstr>東電株主代表訴訟 </vt:lpstr>
      <vt:lpstr>注目キーワード </vt:lpstr>
      <vt:lpstr>総括原価方式 </vt:lpstr>
      <vt:lpstr>（総括原価方式）</vt:lpstr>
      <vt:lpstr>立地指針 </vt:lpstr>
      <vt:lpstr> 『原子力規制委員会』HPより </vt:lpstr>
      <vt:lpstr>新規制基準 『原子力規制委員会』HPより </vt:lpstr>
      <vt:lpstr>(新規制基準) </vt:lpstr>
      <vt:lpstr>最悪シナリオ </vt:lpstr>
      <vt:lpstr>（最悪シナリオ）</vt:lpstr>
      <vt:lpstr>-東日本大震災が世界の原子力発電に対する考え方に与えた影響-  </vt:lpstr>
      <vt:lpstr>調査結果の要約 </vt:lpstr>
      <vt:lpstr>映画を見る前に </vt:lpstr>
      <vt:lpstr>日本のメディア接触</vt:lpstr>
      <vt:lpstr>メディアのイメージ(各複数回答)  </vt:lpstr>
      <vt:lpstr>PowerPoint プレゼンテーション</vt:lpstr>
      <vt:lpstr>日本の傾向：信頼度</vt:lpstr>
      <vt:lpstr>マスメディアに対する信頼度の日米比較</vt:lpstr>
      <vt:lpstr>マス・メディア</vt:lpstr>
      <vt:lpstr>(60歳以上）日常生活の情報源(3つまで複数回答) 内閣府「平成26年度 高齢者の日常生活に関する意識調査」2015</vt:lpstr>
      <vt:lpstr>オルタナティブ・メディア （インディペンデンド・メディア）</vt:lpstr>
      <vt:lpstr>パブリック・アクセス（・チャンネル） （メディア・リテラシー）</vt:lpstr>
      <vt:lpstr> 国境なき記者団 　　　　　　　　　　　　　　　 Reporters Without Borders [RWB] https://rsf.org </vt:lpstr>
      <vt:lpstr>報道の自由度ランキング </vt:lpstr>
      <vt:lpstr>日本の報道の自由度ランキング </vt:lpstr>
      <vt:lpstr>フリーダムハウスによる報道の自由度2017  https://freedomhouse.org/report/freedom-press/freedom-press-2017 </vt:lpstr>
      <vt:lpstr>ポスト・トゥルース の時代</vt:lpstr>
      <vt:lpstr>PowerPoint プレゼンテーション</vt:lpstr>
      <vt:lpstr>ポピュリズム</vt:lpstr>
      <vt:lpstr>ポピュリズム政治への課題</vt:lpstr>
      <vt:lpstr>フィンランドの小学生が作った「議論のルール」 「図解 フィンランド・メソッド入門」 </vt:lpstr>
      <vt:lpstr>学ぶとは、アンラーンunlearn</vt:lpstr>
      <vt:lpstr>メディア論の映画</vt:lpstr>
      <vt:lpstr>調査報道investigative reporting</vt:lpstr>
      <vt:lpstr>PowerPoint プレゼンテーション</vt:lpstr>
      <vt:lpstr>PowerPoint プレゼンテーション</vt:lpstr>
      <vt:lpstr>日本</vt:lpstr>
      <vt:lpstr>人権NGO/NPO （情報源）</vt:lpstr>
      <vt:lpstr>単館映画館ミニシアター</vt:lpstr>
      <vt:lpstr>原発　ドキュメンタリー映画 </vt:lpstr>
      <vt:lpstr>聞く・話す・考える・考えほぐす</vt:lpstr>
      <vt:lpstr>銀行型教育</vt:lpstr>
      <vt:lpstr>Reasoningの勧め </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Nobuo Shiino</dc:creator>
  <cp:lastModifiedBy>Nobuo Shiino</cp:lastModifiedBy>
  <cp:revision>183</cp:revision>
  <cp:lastPrinted>2017-06-29T10:44:38Z</cp:lastPrinted>
  <dcterms:created xsi:type="dcterms:W3CDTF">2017-06-09T06:58:28Z</dcterms:created>
  <dcterms:modified xsi:type="dcterms:W3CDTF">2017-07-06T10:42:23Z</dcterms:modified>
</cp:coreProperties>
</file>